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87" r:id="rId2"/>
    <p:sldId id="264" r:id="rId3"/>
    <p:sldId id="338" r:id="rId4"/>
    <p:sldId id="339" r:id="rId5"/>
    <p:sldId id="340" r:id="rId6"/>
    <p:sldId id="345" r:id="rId7"/>
    <p:sldId id="346" r:id="rId8"/>
    <p:sldId id="347" r:id="rId9"/>
    <p:sldId id="348" r:id="rId10"/>
    <p:sldId id="349" r:id="rId11"/>
    <p:sldId id="350" r:id="rId12"/>
    <p:sldId id="351" r:id="rId13"/>
    <p:sldId id="352" r:id="rId14"/>
    <p:sldId id="353" r:id="rId15"/>
    <p:sldId id="354" r:id="rId16"/>
    <p:sldId id="355" r:id="rId17"/>
    <p:sldId id="356" r:id="rId18"/>
    <p:sldId id="357" r:id="rId19"/>
    <p:sldId id="358" r:id="rId20"/>
    <p:sldId id="360" r:id="rId21"/>
    <p:sldId id="361" r:id="rId22"/>
    <p:sldId id="362" r:id="rId23"/>
    <p:sldId id="363" r:id="rId24"/>
    <p:sldId id="364" r:id="rId25"/>
    <p:sldId id="341" r:id="rId26"/>
    <p:sldId id="370" r:id="rId27"/>
    <p:sldId id="368" r:id="rId28"/>
    <p:sldId id="369" r:id="rId29"/>
    <p:sldId id="365" r:id="rId30"/>
    <p:sldId id="366" r:id="rId31"/>
    <p:sldId id="367" r:id="rId32"/>
    <p:sldId id="342" r:id="rId33"/>
    <p:sldId id="343" r:id="rId34"/>
    <p:sldId id="344" r:id="rId3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25656"/>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浅色样式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104" d="100"/>
          <a:sy n="104" d="100"/>
        </p:scale>
        <p:origin x="144" y="324"/>
      </p:cViewPr>
      <p:guideLst/>
    </p:cSldViewPr>
  </p:slideViewPr>
  <p:notesTextViewPr>
    <p:cViewPr>
      <p:scale>
        <a:sx n="1" d="1"/>
        <a:sy n="1" d="1"/>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F6783CCB-65FE-4EF9-8650-8F90D3A518E2}" type="datetimeFigureOut">
              <a:rPr lang="zh-CN" altLang="en-US" smtClean="0"/>
              <a:t>2022/4/21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95A51B8-6FE8-4EB4-B058-E8CECB8162B1}"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F6783CCB-65FE-4EF9-8650-8F90D3A518E2}" type="datetimeFigureOut">
              <a:rPr lang="zh-CN" altLang="en-US" smtClean="0"/>
              <a:t>2022/4/21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95A51B8-6FE8-4EB4-B058-E8CECB8162B1}"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F6783CCB-65FE-4EF9-8650-8F90D3A518E2}" type="datetimeFigureOut">
              <a:rPr lang="zh-CN" altLang="en-US" smtClean="0"/>
              <a:t>2022/4/21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95A51B8-6FE8-4EB4-B058-E8CECB8162B1}"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F6783CCB-65FE-4EF9-8650-8F90D3A518E2}" type="datetimeFigureOut">
              <a:rPr lang="zh-CN" altLang="en-US" smtClean="0"/>
              <a:t>2022/4/21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95A51B8-6FE8-4EB4-B058-E8CECB8162B1}"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F6783CCB-65FE-4EF9-8650-8F90D3A518E2}" type="datetimeFigureOut">
              <a:rPr lang="zh-CN" altLang="en-US" smtClean="0"/>
              <a:t>2022/4/21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95A51B8-6FE8-4EB4-B058-E8CECB8162B1}"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F6783CCB-65FE-4EF9-8650-8F90D3A518E2}" type="datetimeFigureOut">
              <a:rPr lang="zh-CN" altLang="en-US" smtClean="0"/>
              <a:t>2022/4/21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95A51B8-6FE8-4EB4-B058-E8CECB8162B1}"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F6783CCB-65FE-4EF9-8650-8F90D3A518E2}" type="datetimeFigureOut">
              <a:rPr lang="zh-CN" altLang="en-US" smtClean="0"/>
              <a:t>2022/4/21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E95A51B8-6FE8-4EB4-B058-E8CECB8162B1}"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F6783CCB-65FE-4EF9-8650-8F90D3A518E2}" type="datetimeFigureOut">
              <a:rPr lang="zh-CN" altLang="en-US" smtClean="0"/>
              <a:t>2022/4/21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95A51B8-6FE8-4EB4-B058-E8CECB8162B1}"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F6783CCB-65FE-4EF9-8650-8F90D3A518E2}" type="datetimeFigureOut">
              <a:rPr lang="zh-CN" altLang="en-US" smtClean="0"/>
              <a:t>2022/4/21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E95A51B8-6FE8-4EB4-B058-E8CECB8162B1}"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F6783CCB-65FE-4EF9-8650-8F90D3A518E2}" type="datetimeFigureOut">
              <a:rPr lang="zh-CN" altLang="en-US" smtClean="0"/>
              <a:t>2022/4/21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95A51B8-6FE8-4EB4-B058-E8CECB8162B1}"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F6783CCB-65FE-4EF9-8650-8F90D3A518E2}" type="datetimeFigureOut">
              <a:rPr lang="zh-CN" altLang="en-US" smtClean="0"/>
              <a:t>2022/4/21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95A51B8-6FE8-4EB4-B058-E8CECB8162B1}"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6783CCB-65FE-4EF9-8650-8F90D3A518E2}" type="datetimeFigureOut">
              <a:rPr lang="zh-CN" altLang="en-US" smtClean="0"/>
              <a:t>2022/4/21</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95A51B8-6FE8-4EB4-B058-E8CECB8162B1}"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2" cstate="print">
            <a:extLst>
              <a:ext uri="{28A0092B-C50C-407E-A947-70E740481C1C}">
                <a14:useLocalDpi xmlns:a14="http://schemas.microsoft.com/office/drawing/2010/main" val="0"/>
              </a:ext>
            </a:extLst>
          </a:blip>
          <a:srcRect t="26105" b="5178"/>
          <a:stretch>
            <a:fillRect/>
          </a:stretch>
        </p:blipFill>
        <p:spPr>
          <a:xfrm>
            <a:off x="6025902" y="2443027"/>
            <a:ext cx="6166098" cy="4237173"/>
          </a:xfrm>
          <a:prstGeom prst="rect">
            <a:avLst/>
          </a:prstGeom>
        </p:spPr>
      </p:pic>
      <p:sp>
        <p:nvSpPr>
          <p:cNvPr id="18" name="文本框 17"/>
          <p:cNvSpPr txBox="1"/>
          <p:nvPr/>
        </p:nvSpPr>
        <p:spPr>
          <a:xfrm>
            <a:off x="471620" y="1714052"/>
            <a:ext cx="5923465" cy="1107996"/>
          </a:xfrm>
          <a:prstGeom prst="rect">
            <a:avLst/>
          </a:prstGeom>
          <a:noFill/>
        </p:spPr>
        <p:txBody>
          <a:bodyPr wrap="square" rtlCol="0">
            <a:spAutoFit/>
          </a:bodyPr>
          <a:lstStyle/>
          <a:p>
            <a:r>
              <a:rPr lang="zh-CN" altLang="en-US" sz="6600" b="1" dirty="0">
                <a:solidFill>
                  <a:schemeClr val="tx1">
                    <a:lumMod val="75000"/>
                    <a:lumOff val="25000"/>
                  </a:schemeClr>
                </a:solidFill>
                <a:cs typeface="+mn-ea"/>
                <a:sym typeface="+mn-lt"/>
              </a:rPr>
              <a:t>作品介绍</a:t>
            </a:r>
            <a:endParaRPr lang="en-US" altLang="zh-CN" sz="6600" b="1" dirty="0">
              <a:solidFill>
                <a:schemeClr val="tx1">
                  <a:lumMod val="75000"/>
                  <a:lumOff val="25000"/>
                </a:schemeClr>
              </a:solidFill>
              <a:cs typeface="+mn-ea"/>
              <a:sym typeface="+mn-lt"/>
            </a:endParaRPr>
          </a:p>
        </p:txBody>
      </p:sp>
      <p:sp>
        <p:nvSpPr>
          <p:cNvPr id="20" name="TextBox 6"/>
          <p:cNvSpPr txBox="1">
            <a:spLocks noChangeArrowheads="1"/>
          </p:cNvSpPr>
          <p:nvPr/>
        </p:nvSpPr>
        <p:spPr bwMode="auto">
          <a:xfrm>
            <a:off x="543656" y="2938278"/>
            <a:ext cx="6100662" cy="584775"/>
          </a:xfrm>
          <a:prstGeom prst="rect">
            <a:avLst/>
          </a:prstGeom>
          <a:noFill/>
          <a:ln w="9525">
            <a:noFill/>
            <a:miter lim="800000"/>
          </a:ln>
        </p:spPr>
        <p:txBody>
          <a:bodyPr wrap="square">
            <a:spAutoFit/>
          </a:bodyPr>
          <a:lstStyle>
            <a:lvl1pPr>
              <a:defRPr sz="1400">
                <a:solidFill>
                  <a:schemeClr val="tx1"/>
                </a:solidFill>
                <a:latin typeface="微软雅黑" panose="020B0503020204020204" pitchFamily="34" charset="-122"/>
                <a:ea typeface="微软雅黑" panose="020B0503020204020204" pitchFamily="34" charset="-122"/>
              </a:defRPr>
            </a:lvl1pPr>
            <a:lvl2pPr marL="742950" indent="-285750">
              <a:defRPr sz="1400">
                <a:solidFill>
                  <a:schemeClr val="tx1"/>
                </a:solidFill>
                <a:latin typeface="微软雅黑" panose="020B0503020204020204" pitchFamily="34" charset="-122"/>
                <a:ea typeface="微软雅黑" panose="020B0503020204020204" pitchFamily="34" charset="-122"/>
              </a:defRPr>
            </a:lvl2pPr>
            <a:lvl3pPr marL="1143000" indent="-228600">
              <a:defRPr sz="1400">
                <a:solidFill>
                  <a:schemeClr val="tx1"/>
                </a:solidFill>
                <a:latin typeface="微软雅黑" panose="020B0503020204020204" pitchFamily="34" charset="-122"/>
                <a:ea typeface="微软雅黑" panose="020B0503020204020204" pitchFamily="34" charset="-122"/>
              </a:defRPr>
            </a:lvl3pPr>
            <a:lvl4pPr marL="1600200" indent="-228600">
              <a:defRPr sz="1400">
                <a:solidFill>
                  <a:schemeClr val="tx1"/>
                </a:solidFill>
                <a:latin typeface="微软雅黑" panose="020B0503020204020204" pitchFamily="34" charset="-122"/>
                <a:ea typeface="微软雅黑" panose="020B0503020204020204" pitchFamily="34" charset="-122"/>
              </a:defRPr>
            </a:lvl4pPr>
            <a:lvl5pPr marL="2057400" indent="-228600">
              <a:defRPr sz="1400">
                <a:solidFill>
                  <a:schemeClr val="tx1"/>
                </a:solidFill>
                <a:latin typeface="微软雅黑" panose="020B0503020204020204" pitchFamily="34" charset="-122"/>
                <a:ea typeface="微软雅黑" panose="020B0503020204020204" pitchFamily="34" charset="-122"/>
              </a:defRPr>
            </a:lvl5pPr>
            <a:lvl6pPr marL="2514600" indent="-228600" algn="ctr" eaLnBrk="0" fontAlgn="ctr" hangingPunct="0">
              <a:spcBef>
                <a:spcPct val="0"/>
              </a:spcBef>
              <a:spcAft>
                <a:spcPct val="0"/>
              </a:spcAft>
              <a:buClr>
                <a:srgbClr val="FF0000"/>
              </a:buClr>
              <a:buSzPct val="70000"/>
              <a:buFont typeface="Arial" panose="020B0604020202020204" pitchFamily="34" charset="0"/>
              <a:defRPr sz="1400">
                <a:solidFill>
                  <a:schemeClr val="tx1"/>
                </a:solidFill>
                <a:latin typeface="微软雅黑" panose="020B0503020204020204" pitchFamily="34" charset="-122"/>
                <a:ea typeface="微软雅黑" panose="020B0503020204020204" pitchFamily="34" charset="-122"/>
              </a:defRPr>
            </a:lvl6pPr>
            <a:lvl7pPr marL="2971800" indent="-228600" algn="ctr" eaLnBrk="0" fontAlgn="ctr" hangingPunct="0">
              <a:spcBef>
                <a:spcPct val="0"/>
              </a:spcBef>
              <a:spcAft>
                <a:spcPct val="0"/>
              </a:spcAft>
              <a:buClr>
                <a:srgbClr val="FF0000"/>
              </a:buClr>
              <a:buSzPct val="70000"/>
              <a:buFont typeface="Arial" panose="020B0604020202020204" pitchFamily="34" charset="0"/>
              <a:defRPr sz="1400">
                <a:solidFill>
                  <a:schemeClr val="tx1"/>
                </a:solidFill>
                <a:latin typeface="微软雅黑" panose="020B0503020204020204" pitchFamily="34" charset="-122"/>
                <a:ea typeface="微软雅黑" panose="020B0503020204020204" pitchFamily="34" charset="-122"/>
              </a:defRPr>
            </a:lvl7pPr>
            <a:lvl8pPr marL="3429000" indent="-228600" algn="ctr" eaLnBrk="0" fontAlgn="ctr" hangingPunct="0">
              <a:spcBef>
                <a:spcPct val="0"/>
              </a:spcBef>
              <a:spcAft>
                <a:spcPct val="0"/>
              </a:spcAft>
              <a:buClr>
                <a:srgbClr val="FF0000"/>
              </a:buClr>
              <a:buSzPct val="70000"/>
              <a:buFont typeface="Arial" panose="020B0604020202020204" pitchFamily="34" charset="0"/>
              <a:defRPr sz="1400">
                <a:solidFill>
                  <a:schemeClr val="tx1"/>
                </a:solidFill>
                <a:latin typeface="微软雅黑" panose="020B0503020204020204" pitchFamily="34" charset="-122"/>
                <a:ea typeface="微软雅黑" panose="020B0503020204020204" pitchFamily="34" charset="-122"/>
              </a:defRPr>
            </a:lvl8pPr>
            <a:lvl9pPr marL="3886200" indent="-228600" algn="ctr" eaLnBrk="0" fontAlgn="ctr" hangingPunct="0">
              <a:spcBef>
                <a:spcPct val="0"/>
              </a:spcBef>
              <a:spcAft>
                <a:spcPct val="0"/>
              </a:spcAft>
              <a:buClr>
                <a:srgbClr val="FF0000"/>
              </a:buClr>
              <a:buSzPct val="70000"/>
              <a:buFont typeface="Arial" panose="020B0604020202020204" pitchFamily="34" charset="0"/>
              <a:defRPr sz="1400">
                <a:solidFill>
                  <a:schemeClr val="tx1"/>
                </a:solidFill>
                <a:latin typeface="微软雅黑" panose="020B0503020204020204" pitchFamily="34" charset="-122"/>
                <a:ea typeface="微软雅黑" panose="020B0503020204020204" pitchFamily="34" charset="-122"/>
              </a:defRPr>
            </a:lvl9pPr>
          </a:lstStyle>
          <a:p>
            <a:pPr fontAlgn="base"/>
            <a:r>
              <a:rPr lang="zh-CN" altLang="en-US" sz="1600" spc="225" dirty="0" smtClean="0">
                <a:solidFill>
                  <a:schemeClr val="tx1">
                    <a:lumMod val="75000"/>
                    <a:lumOff val="25000"/>
                  </a:schemeClr>
                </a:solidFill>
                <a:latin typeface="+mn-lt"/>
                <a:ea typeface="+mn-ea"/>
                <a:cs typeface="+mn-ea"/>
                <a:sym typeface="+mn-lt"/>
              </a:rPr>
              <a:t>十四五经济数据展望</a:t>
            </a:r>
            <a:r>
              <a:rPr lang="en-US" altLang="zh-CN" sz="1600" spc="225" dirty="0" smtClean="0">
                <a:solidFill>
                  <a:schemeClr val="tx1">
                    <a:lumMod val="75000"/>
                    <a:lumOff val="25000"/>
                  </a:schemeClr>
                </a:solidFill>
                <a:latin typeface="+mn-lt"/>
                <a:ea typeface="+mn-ea"/>
                <a:cs typeface="+mn-ea"/>
                <a:sym typeface="+mn-lt"/>
              </a:rPr>
              <a:t>—</a:t>
            </a:r>
            <a:r>
              <a:rPr lang="zh-CN" altLang="en-US" sz="1600" spc="225" dirty="0" smtClean="0">
                <a:solidFill>
                  <a:schemeClr val="tx1">
                    <a:lumMod val="75000"/>
                    <a:lumOff val="25000"/>
                  </a:schemeClr>
                </a:solidFill>
                <a:latin typeface="+mn-lt"/>
                <a:ea typeface="+mn-ea"/>
                <a:cs typeface="+mn-ea"/>
                <a:sym typeface="+mn-lt"/>
              </a:rPr>
              <a:t>基于</a:t>
            </a:r>
            <a:r>
              <a:rPr lang="en-US" altLang="zh-CN" sz="1600" spc="225" dirty="0" err="1" smtClean="0">
                <a:solidFill>
                  <a:schemeClr val="tx1">
                    <a:lumMod val="75000"/>
                    <a:lumOff val="25000"/>
                  </a:schemeClr>
                </a:solidFill>
                <a:latin typeface="+mn-lt"/>
                <a:ea typeface="+mn-ea"/>
                <a:cs typeface="+mn-ea"/>
                <a:sym typeface="+mn-lt"/>
              </a:rPr>
              <a:t>Echarts</a:t>
            </a:r>
            <a:r>
              <a:rPr lang="zh-CN" altLang="en-US" sz="1600" spc="225" dirty="0" smtClean="0">
                <a:solidFill>
                  <a:schemeClr val="tx1">
                    <a:lumMod val="75000"/>
                    <a:lumOff val="25000"/>
                  </a:schemeClr>
                </a:solidFill>
                <a:latin typeface="+mn-lt"/>
                <a:ea typeface="+mn-ea"/>
                <a:cs typeface="+mn-ea"/>
                <a:sym typeface="+mn-lt"/>
              </a:rPr>
              <a:t>图库和</a:t>
            </a:r>
            <a:r>
              <a:rPr lang="en-US" altLang="zh-CN" sz="1600" spc="225" dirty="0" smtClean="0">
                <a:solidFill>
                  <a:schemeClr val="tx1">
                    <a:lumMod val="75000"/>
                    <a:lumOff val="25000"/>
                  </a:schemeClr>
                </a:solidFill>
                <a:latin typeface="+mn-lt"/>
                <a:ea typeface="+mn-ea"/>
                <a:cs typeface="+mn-ea"/>
                <a:sym typeface="+mn-lt"/>
              </a:rPr>
              <a:t>Python</a:t>
            </a:r>
            <a:r>
              <a:rPr lang="zh-CN" altLang="en-US" sz="1600" spc="225" dirty="0" smtClean="0">
                <a:solidFill>
                  <a:schemeClr val="tx1">
                    <a:lumMod val="75000"/>
                    <a:lumOff val="25000"/>
                  </a:schemeClr>
                </a:solidFill>
                <a:latin typeface="+mn-lt"/>
                <a:ea typeface="+mn-ea"/>
                <a:cs typeface="+mn-ea"/>
                <a:sym typeface="+mn-lt"/>
              </a:rPr>
              <a:t>数据处理的数据可视化平台</a:t>
            </a:r>
            <a:endParaRPr lang="en-US" sz="1600" spc="225" dirty="0">
              <a:solidFill>
                <a:schemeClr val="tx1">
                  <a:lumMod val="75000"/>
                  <a:lumOff val="25000"/>
                </a:schemeClr>
              </a:solidFill>
              <a:latin typeface="+mn-lt"/>
              <a:ea typeface="+mn-ea"/>
              <a:cs typeface="+mn-ea"/>
              <a:sym typeface="+mn-lt"/>
            </a:endParaRPr>
          </a:p>
        </p:txBody>
      </p:sp>
      <p:sp>
        <p:nvSpPr>
          <p:cNvPr id="22" name="TextBox 4"/>
          <p:cNvSpPr txBox="1"/>
          <p:nvPr/>
        </p:nvSpPr>
        <p:spPr>
          <a:xfrm>
            <a:off x="543656" y="3391693"/>
            <a:ext cx="5561965" cy="716651"/>
          </a:xfrm>
          <a:prstGeom prst="rect">
            <a:avLst/>
          </a:prstGeom>
          <a:noFill/>
        </p:spPr>
        <p:txBody>
          <a:bodyPr wrap="square" lIns="68559" tIns="34280" rIns="68559" bIns="3428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913130" fontAlgn="base">
              <a:spcBef>
                <a:spcPct val="0"/>
              </a:spcBef>
              <a:spcAft>
                <a:spcPct val="0"/>
              </a:spcAft>
              <a:defRPr>
                <a:solidFill>
                  <a:schemeClr val="tx1"/>
                </a:solidFill>
                <a:latin typeface="Calibri" panose="020F0502020204030204" pitchFamily="34" charset="0"/>
              </a:defRPr>
            </a:lvl6pPr>
            <a:lvl7pPr marL="2971800" indent="-228600" defTabSz="913130" fontAlgn="base">
              <a:spcBef>
                <a:spcPct val="0"/>
              </a:spcBef>
              <a:spcAft>
                <a:spcPct val="0"/>
              </a:spcAft>
              <a:defRPr>
                <a:solidFill>
                  <a:schemeClr val="tx1"/>
                </a:solidFill>
                <a:latin typeface="Calibri" panose="020F0502020204030204" pitchFamily="34" charset="0"/>
              </a:defRPr>
            </a:lvl7pPr>
            <a:lvl8pPr marL="3429000" indent="-228600" defTabSz="913130" fontAlgn="base">
              <a:spcBef>
                <a:spcPct val="0"/>
              </a:spcBef>
              <a:spcAft>
                <a:spcPct val="0"/>
              </a:spcAft>
              <a:defRPr>
                <a:solidFill>
                  <a:schemeClr val="tx1"/>
                </a:solidFill>
                <a:latin typeface="Calibri" panose="020F0502020204030204" pitchFamily="34" charset="0"/>
              </a:defRPr>
            </a:lvl8pPr>
            <a:lvl9pPr marL="3886200" indent="-228600" defTabSz="913130" fontAlgn="base">
              <a:spcBef>
                <a:spcPct val="0"/>
              </a:spcBef>
              <a:spcAft>
                <a:spcPct val="0"/>
              </a:spcAft>
              <a:defRPr>
                <a:solidFill>
                  <a:schemeClr val="tx1"/>
                </a:solidFill>
                <a:latin typeface="Calibri" panose="020F0502020204030204" pitchFamily="34" charset="0"/>
              </a:defRPr>
            </a:lvl9pPr>
          </a:lstStyle>
          <a:p>
            <a:pPr>
              <a:lnSpc>
                <a:spcPct val="150000"/>
              </a:lnSpc>
            </a:pPr>
            <a:r>
              <a:rPr lang="zh-CN" altLang="en-US" sz="3200" b="1" dirty="0">
                <a:solidFill>
                  <a:schemeClr val="tx1">
                    <a:lumMod val="75000"/>
                    <a:lumOff val="25000"/>
                  </a:schemeClr>
                </a:solidFill>
                <a:latin typeface="+mn-lt"/>
                <a:cs typeface="+mn-ea"/>
                <a:sym typeface="+mn-lt"/>
              </a:rPr>
              <a:t>陈葳亘 龙俊峰 徐涵</a:t>
            </a:r>
            <a:endParaRPr lang="en-US" altLang="zh-CN" sz="3200" b="1" dirty="0">
              <a:solidFill>
                <a:schemeClr val="tx1">
                  <a:lumMod val="75000"/>
                  <a:lumOff val="25000"/>
                </a:schemeClr>
              </a:solidFill>
              <a:latin typeface="+mn-lt"/>
              <a:cs typeface="+mn-ea"/>
              <a:sym typeface="+mn-lt"/>
            </a:endParaRPr>
          </a:p>
        </p:txBody>
      </p:sp>
      <p:pic>
        <p:nvPicPr>
          <p:cNvPr id="10" name="图片 9" descr="uestc校徽-圆"/>
          <p:cNvPicPr>
            <a:picLocks noChangeAspect="1"/>
          </p:cNvPicPr>
          <p:nvPr/>
        </p:nvPicPr>
        <p:blipFill>
          <a:blip r:embed="rId3"/>
          <a:stretch>
            <a:fillRect/>
          </a:stretch>
        </p:blipFill>
        <p:spPr>
          <a:xfrm>
            <a:off x="543656" y="244081"/>
            <a:ext cx="1327150" cy="1320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par>
                                <p:cTn id="8" presetID="42"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1000"/>
                                        <p:tgtEl>
                                          <p:spTgt spid="10"/>
                                        </p:tgtEl>
                                      </p:cBhvr>
                                    </p:animEffect>
                                    <p:anim calcmode="lin" valueType="num">
                                      <p:cBhvr>
                                        <p:cTn id="11" dur="1000" fill="hold"/>
                                        <p:tgtEl>
                                          <p:spTgt spid="10"/>
                                        </p:tgtEl>
                                        <p:attrNameLst>
                                          <p:attrName>ppt_x</p:attrName>
                                        </p:attrNameLst>
                                      </p:cBhvr>
                                      <p:tavLst>
                                        <p:tav tm="0">
                                          <p:val>
                                            <p:strVal val="#ppt_x"/>
                                          </p:val>
                                        </p:tav>
                                        <p:tav tm="100000">
                                          <p:val>
                                            <p:strVal val="#ppt_x"/>
                                          </p:val>
                                        </p:tav>
                                      </p:tavLst>
                                    </p:anim>
                                    <p:anim calcmode="lin" valueType="num">
                                      <p:cBhvr>
                                        <p:cTn id="12" dur="1000" fill="hold"/>
                                        <p:tgtEl>
                                          <p:spTgt spid="10"/>
                                        </p:tgtEl>
                                        <p:attrNameLst>
                                          <p:attrName>ppt_y</p:attrName>
                                        </p:attrNameLst>
                                      </p:cBhvr>
                                      <p:tavLst>
                                        <p:tav tm="0">
                                          <p:val>
                                            <p:strVal val="#ppt_y+.1"/>
                                          </p:val>
                                        </p:tav>
                                        <p:tav tm="100000">
                                          <p:val>
                                            <p:strVal val="#ppt_y"/>
                                          </p:val>
                                        </p:tav>
                                      </p:tavLst>
                                    </p:anim>
                                  </p:childTnLst>
                                </p:cTn>
                              </p:par>
                            </p:childTnLst>
                          </p:cTn>
                        </p:par>
                        <p:par>
                          <p:cTn id="13" fill="hold">
                            <p:stCondLst>
                              <p:cond delay="1000"/>
                            </p:stCondLst>
                            <p:childTnLst>
                              <p:par>
                                <p:cTn id="14" presetID="52" presetClass="entr" presetSubtype="0" fill="hold" grpId="0" nodeType="afterEffect">
                                  <p:stCondLst>
                                    <p:cond delay="0"/>
                                  </p:stCondLst>
                                  <p:iterate type="lt">
                                    <p:tmPct val="10000"/>
                                  </p:iterate>
                                  <p:childTnLst>
                                    <p:set>
                                      <p:cBhvr>
                                        <p:cTn id="15" dur="1" fill="hold">
                                          <p:stCondLst>
                                            <p:cond delay="0"/>
                                          </p:stCondLst>
                                        </p:cTn>
                                        <p:tgtEl>
                                          <p:spTgt spid="18"/>
                                        </p:tgtEl>
                                        <p:attrNameLst>
                                          <p:attrName>style.visibility</p:attrName>
                                        </p:attrNameLst>
                                      </p:cBhvr>
                                      <p:to>
                                        <p:strVal val="visible"/>
                                      </p:to>
                                    </p:set>
                                    <p:animScale>
                                      <p:cBhvr>
                                        <p:cTn id="16" dur="1000" decel="50000" fill="hold">
                                          <p:stCondLst>
                                            <p:cond delay="0"/>
                                          </p:stCondLst>
                                        </p:cTn>
                                        <p:tgtEl>
                                          <p:spTgt spid="1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7" dur="1000" decel="50000" fill="hold">
                                          <p:stCondLst>
                                            <p:cond delay="0"/>
                                          </p:stCondLst>
                                        </p:cTn>
                                        <p:tgtEl>
                                          <p:spTgt spid="18"/>
                                        </p:tgtEl>
                                        <p:attrNameLst>
                                          <p:attrName>ppt_x</p:attrName>
                                          <p:attrName>ppt_y</p:attrName>
                                        </p:attrNameLst>
                                      </p:cBhvr>
                                    </p:animMotion>
                                    <p:animEffect transition="in" filter="fade">
                                      <p:cBhvr>
                                        <p:cTn id="18" dur="1000"/>
                                        <p:tgtEl>
                                          <p:spTgt spid="18"/>
                                        </p:tgtEl>
                                      </p:cBhvr>
                                    </p:animEffect>
                                  </p:childTnLst>
                                </p:cTn>
                              </p:par>
                            </p:childTnLst>
                          </p:cTn>
                        </p:par>
                        <p:par>
                          <p:cTn id="19" fill="hold">
                            <p:stCondLst>
                              <p:cond delay="2300"/>
                            </p:stCondLst>
                            <p:childTnLst>
                              <p:par>
                                <p:cTn id="20" presetID="53" presetClass="entr" presetSubtype="16" fill="hold" grpId="0" nodeType="afterEffect">
                                  <p:stCondLst>
                                    <p:cond delay="0"/>
                                  </p:stCondLst>
                                  <p:childTnLst>
                                    <p:set>
                                      <p:cBhvr>
                                        <p:cTn id="21" dur="1" fill="hold">
                                          <p:stCondLst>
                                            <p:cond delay="0"/>
                                          </p:stCondLst>
                                        </p:cTn>
                                        <p:tgtEl>
                                          <p:spTgt spid="20"/>
                                        </p:tgtEl>
                                        <p:attrNameLst>
                                          <p:attrName>style.visibility</p:attrName>
                                        </p:attrNameLst>
                                      </p:cBhvr>
                                      <p:to>
                                        <p:strVal val="visible"/>
                                      </p:to>
                                    </p:set>
                                    <p:anim calcmode="lin" valueType="num">
                                      <p:cBhvr>
                                        <p:cTn id="22" dur="750" fill="hold"/>
                                        <p:tgtEl>
                                          <p:spTgt spid="20"/>
                                        </p:tgtEl>
                                        <p:attrNameLst>
                                          <p:attrName>ppt_w</p:attrName>
                                        </p:attrNameLst>
                                      </p:cBhvr>
                                      <p:tavLst>
                                        <p:tav tm="0">
                                          <p:val>
                                            <p:fltVal val="0"/>
                                          </p:val>
                                        </p:tav>
                                        <p:tav tm="100000">
                                          <p:val>
                                            <p:strVal val="#ppt_w"/>
                                          </p:val>
                                        </p:tav>
                                      </p:tavLst>
                                    </p:anim>
                                    <p:anim calcmode="lin" valueType="num">
                                      <p:cBhvr>
                                        <p:cTn id="23" dur="750" fill="hold"/>
                                        <p:tgtEl>
                                          <p:spTgt spid="20"/>
                                        </p:tgtEl>
                                        <p:attrNameLst>
                                          <p:attrName>ppt_h</p:attrName>
                                        </p:attrNameLst>
                                      </p:cBhvr>
                                      <p:tavLst>
                                        <p:tav tm="0">
                                          <p:val>
                                            <p:fltVal val="0"/>
                                          </p:val>
                                        </p:tav>
                                        <p:tav tm="100000">
                                          <p:val>
                                            <p:strVal val="#ppt_h"/>
                                          </p:val>
                                        </p:tav>
                                      </p:tavLst>
                                    </p:anim>
                                    <p:animEffect transition="in" filter="fade">
                                      <p:cBhvr>
                                        <p:cTn id="24" dur="750"/>
                                        <p:tgtEl>
                                          <p:spTgt spid="20"/>
                                        </p:tgtEl>
                                      </p:cBhvr>
                                    </p:animEffect>
                                  </p:childTnLst>
                                </p:cTn>
                              </p:par>
                            </p:childTnLst>
                          </p:cTn>
                        </p:par>
                        <p:par>
                          <p:cTn id="25" fill="hold">
                            <p:stCondLst>
                              <p:cond delay="3050"/>
                            </p:stCondLst>
                            <p:childTnLst>
                              <p:par>
                                <p:cTn id="26" presetID="22" presetClass="entr" presetSubtype="8" fill="hold" grpId="0" nodeType="afterEffect">
                                  <p:stCondLst>
                                    <p:cond delay="0"/>
                                  </p:stCondLst>
                                  <p:childTnLst>
                                    <p:set>
                                      <p:cBhvr>
                                        <p:cTn id="27" dur="1" fill="hold">
                                          <p:stCondLst>
                                            <p:cond delay="0"/>
                                          </p:stCondLst>
                                        </p:cTn>
                                        <p:tgtEl>
                                          <p:spTgt spid="22"/>
                                        </p:tgtEl>
                                        <p:attrNameLst>
                                          <p:attrName>style.visibility</p:attrName>
                                        </p:attrNameLst>
                                      </p:cBhvr>
                                      <p:to>
                                        <p:strVal val="visible"/>
                                      </p:to>
                                    </p:set>
                                    <p:animEffect transition="in" filter="wipe(left)">
                                      <p:cBhvr>
                                        <p:cTn id="28" dur="10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0" grpId="0"/>
      <p:bldP spid="2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矩形 35"/>
          <p:cNvSpPr/>
          <p:nvPr/>
        </p:nvSpPr>
        <p:spPr>
          <a:xfrm>
            <a:off x="0" y="491788"/>
            <a:ext cx="621680" cy="3693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Arial" panose="020B0604020202020204" pitchFamily="34" charset="0"/>
              <a:ea typeface="微软雅黑" panose="020B0503020204020204" pitchFamily="34" charset="-122"/>
              <a:sym typeface="Arial" panose="020B0604020202020204" pitchFamily="34" charset="0"/>
            </a:endParaRPr>
          </a:p>
        </p:txBody>
      </p:sp>
      <p:sp>
        <p:nvSpPr>
          <p:cNvPr id="37" name="矩形 36"/>
          <p:cNvSpPr/>
          <p:nvPr/>
        </p:nvSpPr>
        <p:spPr>
          <a:xfrm>
            <a:off x="892356" y="255983"/>
            <a:ext cx="2646878" cy="830997"/>
          </a:xfrm>
          <a:prstGeom prst="rect">
            <a:avLst/>
          </a:prstGeom>
        </p:spPr>
        <p:txBody>
          <a:bodyPr wrap="none">
            <a:spAutoFit/>
          </a:bodyPr>
          <a:lstStyle/>
          <a:p>
            <a:pPr lvl="0" algn="l">
              <a:buClrTx/>
              <a:buSzTx/>
              <a:buFontTx/>
            </a:pPr>
            <a:r>
              <a:rPr lang="zh-CN" altLang="en-US" sz="4800" b="1" dirty="0">
                <a:latin typeface="Arial" panose="020B0604020202020204" pitchFamily="34" charset="0"/>
                <a:ea typeface="微软雅黑" panose="020B0503020204020204" pitchFamily="34" charset="-122"/>
                <a:sym typeface="Arial" panose="020B0604020202020204" pitchFamily="34" charset="0"/>
              </a:rPr>
              <a:t>作品介绍</a:t>
            </a:r>
            <a:endParaRPr lang="en-US" altLang="zh-CN" sz="4800" b="1" dirty="0">
              <a:latin typeface="Arial" panose="020B0604020202020204" pitchFamily="34" charset="0"/>
              <a:ea typeface="微软雅黑" panose="020B0503020204020204" pitchFamily="34" charset="-122"/>
              <a:sym typeface="Arial" panose="020B0604020202020204" pitchFamily="34" charset="0"/>
            </a:endParaRPr>
          </a:p>
        </p:txBody>
      </p:sp>
      <p:sp>
        <p:nvSpPr>
          <p:cNvPr id="7" name="圆角矩形 6"/>
          <p:cNvSpPr/>
          <p:nvPr/>
        </p:nvSpPr>
        <p:spPr>
          <a:xfrm>
            <a:off x="4164979" y="491788"/>
            <a:ext cx="2492995" cy="480878"/>
          </a:xfrm>
          <a:prstGeom prst="roundRect">
            <a:avLst>
              <a:gd name="adj" fmla="val 50000"/>
            </a:avLst>
          </a:prstGeom>
          <a:solidFill>
            <a:srgbClr val="D25656"/>
          </a:solidFill>
          <a:ln w="12700" cap="flat" cmpd="sng" algn="ctr">
            <a:noFill/>
            <a:prstDash val="solid"/>
          </a:ln>
          <a:effectLst/>
        </p:spPr>
        <p:txBody>
          <a:bodyPr rtlCol="0" anchor="ctr"/>
          <a:lstStyle/>
          <a:p>
            <a:pPr lvl="0" algn="ctr"/>
            <a:r>
              <a:rPr lang="zh-CN" altLang="en-US" sz="2800" kern="0" dirty="0">
                <a:solidFill>
                  <a:schemeClr val="bg1"/>
                </a:solidFill>
                <a:cs typeface="+mn-ea"/>
                <a:sym typeface="+mn-lt"/>
              </a:rPr>
              <a:t>历史展示馆</a:t>
            </a:r>
            <a:endParaRPr lang="zh-CN" altLang="en-US" sz="2800" b="1" kern="0" spc="400" dirty="0">
              <a:solidFill>
                <a:schemeClr val="bg1"/>
              </a:solidFill>
              <a:cs typeface="+mn-ea"/>
              <a:sym typeface="+mn-lt"/>
            </a:endParaRPr>
          </a:p>
        </p:txBody>
      </p:sp>
      <p:sp>
        <p:nvSpPr>
          <p:cNvPr id="2" name="文本框 1"/>
          <p:cNvSpPr txBox="1"/>
          <p:nvPr/>
        </p:nvSpPr>
        <p:spPr>
          <a:xfrm>
            <a:off x="7975985" y="1640052"/>
            <a:ext cx="2409825" cy="2862322"/>
          </a:xfrm>
          <a:prstGeom prst="rect">
            <a:avLst/>
          </a:prstGeom>
          <a:noFill/>
        </p:spPr>
        <p:txBody>
          <a:bodyPr wrap="square" rtlCol="0">
            <a:spAutoFit/>
          </a:bodyPr>
          <a:lstStyle/>
          <a:p>
            <a:r>
              <a:rPr lang="zh-CN" altLang="en-US" dirty="0"/>
              <a:t>最后点击十四五，因为我们现在正在十四五期间，</a:t>
            </a:r>
            <a:r>
              <a:rPr lang="en-US" altLang="zh-CN" dirty="0"/>
              <a:t>22</a:t>
            </a:r>
            <a:r>
              <a:rPr lang="zh-CN" altLang="en-US" dirty="0"/>
              <a:t>年及以后的数据还没有，所以这里我们介绍经济社会发展主要目标，可以看到，民生福祉一直是我们党最关心大家的部分，占了所有指标中的</a:t>
            </a:r>
            <a:r>
              <a:rPr lang="en-US" altLang="zh-CN" dirty="0"/>
              <a:t>35%</a:t>
            </a:r>
            <a:r>
              <a:rPr lang="zh-CN" altLang="en-US" dirty="0"/>
              <a:t>。 </a:t>
            </a:r>
          </a:p>
        </p:txBody>
      </p:sp>
      <p:pic>
        <p:nvPicPr>
          <p:cNvPr id="4" name="图片 3"/>
          <p:cNvPicPr>
            <a:picLocks noChangeAspect="1"/>
          </p:cNvPicPr>
          <p:nvPr/>
        </p:nvPicPr>
        <p:blipFill>
          <a:blip r:embed="rId2"/>
          <a:stretch>
            <a:fillRect/>
          </a:stretch>
        </p:blipFill>
        <p:spPr>
          <a:xfrm>
            <a:off x="0" y="1995055"/>
            <a:ext cx="7759242" cy="4713949"/>
          </a:xfrm>
          <a:prstGeom prst="rect">
            <a:avLst/>
          </a:prstGeom>
        </p:spPr>
      </p:pic>
    </p:spTree>
    <p:extLst>
      <p:ext uri="{BB962C8B-B14F-4D97-AF65-F5344CB8AC3E}">
        <p14:creationId xmlns:p14="http://schemas.microsoft.com/office/powerpoint/2010/main" val="1678947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0" end="0"/>
                                            </p:txEl>
                                          </p:spTgt>
                                        </p:tgtEl>
                                        <p:attrNameLst>
                                          <p:attrName>style.visibility</p:attrName>
                                        </p:attrNameLst>
                                      </p:cBhvr>
                                      <p:to>
                                        <p:strVal val="visible"/>
                                      </p:to>
                                    </p:set>
                                    <p:animEffect transition="in" filter="fade">
                                      <p:cBhvr>
                                        <p:cTn id="14" dur="1000"/>
                                        <p:tgtEl>
                                          <p:spTgt spid="2">
                                            <p:txEl>
                                              <p:pRg st="0" end="0"/>
                                            </p:txEl>
                                          </p:spTgt>
                                        </p:tgtEl>
                                      </p:cBhvr>
                                    </p:animEffect>
                                    <p:anim calcmode="lin" valueType="num">
                                      <p:cBhvr>
                                        <p:cTn id="15"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矩形 35"/>
          <p:cNvSpPr/>
          <p:nvPr/>
        </p:nvSpPr>
        <p:spPr>
          <a:xfrm>
            <a:off x="0" y="491788"/>
            <a:ext cx="621680" cy="3693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Arial" panose="020B0604020202020204" pitchFamily="34" charset="0"/>
              <a:ea typeface="微软雅黑" panose="020B0503020204020204" pitchFamily="34" charset="-122"/>
              <a:sym typeface="Arial" panose="020B0604020202020204" pitchFamily="34" charset="0"/>
            </a:endParaRPr>
          </a:p>
        </p:txBody>
      </p:sp>
      <p:sp>
        <p:nvSpPr>
          <p:cNvPr id="37" name="矩形 36"/>
          <p:cNvSpPr/>
          <p:nvPr/>
        </p:nvSpPr>
        <p:spPr>
          <a:xfrm>
            <a:off x="892356" y="255983"/>
            <a:ext cx="2646878" cy="830997"/>
          </a:xfrm>
          <a:prstGeom prst="rect">
            <a:avLst/>
          </a:prstGeom>
        </p:spPr>
        <p:txBody>
          <a:bodyPr wrap="none">
            <a:spAutoFit/>
          </a:bodyPr>
          <a:lstStyle/>
          <a:p>
            <a:pPr lvl="0" algn="l">
              <a:buClrTx/>
              <a:buSzTx/>
              <a:buFontTx/>
            </a:pPr>
            <a:r>
              <a:rPr lang="zh-CN" altLang="en-US" sz="4800" b="1" dirty="0">
                <a:latin typeface="Arial" panose="020B0604020202020204" pitchFamily="34" charset="0"/>
                <a:ea typeface="微软雅黑" panose="020B0503020204020204" pitchFamily="34" charset="-122"/>
                <a:sym typeface="Arial" panose="020B0604020202020204" pitchFamily="34" charset="0"/>
              </a:rPr>
              <a:t>作品介绍</a:t>
            </a:r>
            <a:endParaRPr lang="en-US" altLang="zh-CN" sz="4800" b="1" dirty="0">
              <a:latin typeface="Arial" panose="020B0604020202020204" pitchFamily="34" charset="0"/>
              <a:ea typeface="微软雅黑" panose="020B0503020204020204" pitchFamily="34" charset="-122"/>
              <a:sym typeface="Arial" panose="020B0604020202020204" pitchFamily="34" charset="0"/>
            </a:endParaRPr>
          </a:p>
        </p:txBody>
      </p:sp>
      <p:sp>
        <p:nvSpPr>
          <p:cNvPr id="7" name="圆角矩形 6"/>
          <p:cNvSpPr/>
          <p:nvPr/>
        </p:nvSpPr>
        <p:spPr>
          <a:xfrm>
            <a:off x="4164979" y="491788"/>
            <a:ext cx="2492995" cy="480878"/>
          </a:xfrm>
          <a:prstGeom prst="roundRect">
            <a:avLst>
              <a:gd name="adj" fmla="val 50000"/>
            </a:avLst>
          </a:prstGeom>
          <a:solidFill>
            <a:srgbClr val="D25656"/>
          </a:solidFill>
          <a:ln w="12700" cap="flat" cmpd="sng" algn="ctr">
            <a:noFill/>
            <a:prstDash val="solid"/>
          </a:ln>
          <a:effectLst/>
        </p:spPr>
        <p:txBody>
          <a:bodyPr rtlCol="0" anchor="ctr"/>
          <a:lstStyle/>
          <a:p>
            <a:pPr lvl="0" algn="ctr"/>
            <a:r>
              <a:rPr lang="zh-CN" altLang="en-US" sz="2800" kern="0" dirty="0">
                <a:solidFill>
                  <a:schemeClr val="bg1"/>
                </a:solidFill>
                <a:cs typeface="+mn-ea"/>
                <a:sym typeface="+mn-lt"/>
              </a:rPr>
              <a:t>历史展示馆</a:t>
            </a:r>
            <a:endParaRPr lang="zh-CN" altLang="en-US" sz="2800" b="1" kern="0" spc="400" dirty="0">
              <a:solidFill>
                <a:schemeClr val="bg1"/>
              </a:solidFill>
              <a:cs typeface="+mn-ea"/>
              <a:sym typeface="+mn-lt"/>
            </a:endParaRPr>
          </a:p>
        </p:txBody>
      </p:sp>
      <p:sp>
        <p:nvSpPr>
          <p:cNvPr id="2" name="文本框 1"/>
          <p:cNvSpPr txBox="1"/>
          <p:nvPr/>
        </p:nvSpPr>
        <p:spPr>
          <a:xfrm>
            <a:off x="7674144" y="1544117"/>
            <a:ext cx="2409825" cy="1477328"/>
          </a:xfrm>
          <a:prstGeom prst="rect">
            <a:avLst/>
          </a:prstGeom>
          <a:noFill/>
        </p:spPr>
        <p:txBody>
          <a:bodyPr wrap="square" rtlCol="0">
            <a:spAutoFit/>
          </a:bodyPr>
          <a:lstStyle/>
          <a:p>
            <a:r>
              <a:rPr lang="zh-CN" altLang="en-US" dirty="0"/>
              <a:t>点击未来我们进入到一个短暂的星空动画，就像文字显示的一样，我们的征途是星辰大海。 </a:t>
            </a:r>
          </a:p>
        </p:txBody>
      </p:sp>
      <p:pic>
        <p:nvPicPr>
          <p:cNvPr id="4" name="图片 3"/>
          <p:cNvPicPr>
            <a:picLocks noChangeAspect="1"/>
          </p:cNvPicPr>
          <p:nvPr/>
        </p:nvPicPr>
        <p:blipFill>
          <a:blip r:embed="rId2"/>
          <a:stretch>
            <a:fillRect/>
          </a:stretch>
        </p:blipFill>
        <p:spPr>
          <a:xfrm>
            <a:off x="621680" y="1544117"/>
            <a:ext cx="6587755" cy="3203100"/>
          </a:xfrm>
          <a:prstGeom prst="rect">
            <a:avLst/>
          </a:prstGeom>
        </p:spPr>
      </p:pic>
    </p:spTree>
    <p:extLst>
      <p:ext uri="{BB962C8B-B14F-4D97-AF65-F5344CB8AC3E}">
        <p14:creationId xmlns:p14="http://schemas.microsoft.com/office/powerpoint/2010/main" val="2197126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heel(1)">
                                      <p:cBhvr>
                                        <p:cTn id="7" dur="20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heel(1)">
                                      <p:cBhvr>
                                        <p:cTn id="12" dur="20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nodeType="clickEffect">
                                  <p:stCondLst>
                                    <p:cond delay="0"/>
                                  </p:stCondLst>
                                  <p:childTnLst>
                                    <p:set>
                                      <p:cBhvr>
                                        <p:cTn id="16" dur="1" fill="hold">
                                          <p:stCondLst>
                                            <p:cond delay="0"/>
                                          </p:stCondLst>
                                        </p:cTn>
                                        <p:tgtEl>
                                          <p:spTgt spid="2">
                                            <p:txEl>
                                              <p:pRg st="0" end="0"/>
                                            </p:txEl>
                                          </p:spTgt>
                                        </p:tgtEl>
                                        <p:attrNameLst>
                                          <p:attrName>style.visibility</p:attrName>
                                        </p:attrNameLst>
                                      </p:cBhvr>
                                      <p:to>
                                        <p:strVal val="visible"/>
                                      </p:to>
                                    </p:set>
                                    <p:animEffect transition="in" filter="wheel(1)">
                                      <p:cBhvr>
                                        <p:cTn id="17" dur="20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矩形 35"/>
          <p:cNvSpPr/>
          <p:nvPr/>
        </p:nvSpPr>
        <p:spPr>
          <a:xfrm>
            <a:off x="0" y="491788"/>
            <a:ext cx="621680" cy="3693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Arial" panose="020B0604020202020204" pitchFamily="34" charset="0"/>
              <a:ea typeface="微软雅黑" panose="020B0503020204020204" pitchFamily="34" charset="-122"/>
              <a:sym typeface="Arial" panose="020B0604020202020204" pitchFamily="34" charset="0"/>
            </a:endParaRPr>
          </a:p>
        </p:txBody>
      </p:sp>
      <p:sp>
        <p:nvSpPr>
          <p:cNvPr id="37" name="矩形 36"/>
          <p:cNvSpPr/>
          <p:nvPr/>
        </p:nvSpPr>
        <p:spPr>
          <a:xfrm>
            <a:off x="892356" y="255983"/>
            <a:ext cx="2646878" cy="830997"/>
          </a:xfrm>
          <a:prstGeom prst="rect">
            <a:avLst/>
          </a:prstGeom>
        </p:spPr>
        <p:txBody>
          <a:bodyPr wrap="none">
            <a:spAutoFit/>
          </a:bodyPr>
          <a:lstStyle/>
          <a:p>
            <a:pPr lvl="0" algn="l">
              <a:buClrTx/>
              <a:buSzTx/>
              <a:buFontTx/>
            </a:pPr>
            <a:r>
              <a:rPr lang="zh-CN" altLang="en-US" sz="4800" b="1" dirty="0">
                <a:latin typeface="Arial" panose="020B0604020202020204" pitchFamily="34" charset="0"/>
                <a:ea typeface="微软雅黑" panose="020B0503020204020204" pitchFamily="34" charset="-122"/>
                <a:sym typeface="Arial" panose="020B0604020202020204" pitchFamily="34" charset="0"/>
              </a:rPr>
              <a:t>作品介绍</a:t>
            </a:r>
            <a:endParaRPr lang="en-US" altLang="zh-CN" sz="4800" b="1" dirty="0">
              <a:latin typeface="Arial" panose="020B0604020202020204" pitchFamily="34" charset="0"/>
              <a:ea typeface="微软雅黑" panose="020B0503020204020204" pitchFamily="34" charset="-122"/>
              <a:sym typeface="Arial" panose="020B0604020202020204" pitchFamily="34" charset="0"/>
            </a:endParaRPr>
          </a:p>
        </p:txBody>
      </p:sp>
      <p:sp>
        <p:nvSpPr>
          <p:cNvPr id="7" name="圆角矩形 6"/>
          <p:cNvSpPr/>
          <p:nvPr/>
        </p:nvSpPr>
        <p:spPr>
          <a:xfrm>
            <a:off x="4164979" y="491788"/>
            <a:ext cx="2492995" cy="480878"/>
          </a:xfrm>
          <a:prstGeom prst="roundRect">
            <a:avLst>
              <a:gd name="adj" fmla="val 50000"/>
            </a:avLst>
          </a:prstGeom>
          <a:solidFill>
            <a:srgbClr val="D25656"/>
          </a:solidFill>
          <a:ln w="12700" cap="flat" cmpd="sng" algn="ctr">
            <a:noFill/>
            <a:prstDash val="solid"/>
          </a:ln>
          <a:effectLst/>
        </p:spPr>
        <p:txBody>
          <a:bodyPr rtlCol="0" anchor="ctr"/>
          <a:lstStyle/>
          <a:p>
            <a:pPr lvl="0" algn="ctr"/>
            <a:r>
              <a:rPr lang="zh-CN" altLang="en-US" sz="2800" kern="0" dirty="0">
                <a:solidFill>
                  <a:schemeClr val="bg1"/>
                </a:solidFill>
                <a:cs typeface="+mn-ea"/>
                <a:sym typeface="+mn-lt"/>
              </a:rPr>
              <a:t>热门词云</a:t>
            </a:r>
            <a:endParaRPr lang="zh-CN" altLang="en-US" sz="2800" b="1" kern="0" spc="400" dirty="0">
              <a:solidFill>
                <a:schemeClr val="bg1"/>
              </a:solidFill>
              <a:cs typeface="+mn-ea"/>
              <a:sym typeface="+mn-lt"/>
            </a:endParaRPr>
          </a:p>
        </p:txBody>
      </p:sp>
      <p:sp>
        <p:nvSpPr>
          <p:cNvPr id="2" name="文本框 1"/>
          <p:cNvSpPr txBox="1"/>
          <p:nvPr/>
        </p:nvSpPr>
        <p:spPr>
          <a:xfrm>
            <a:off x="8043862" y="1281703"/>
            <a:ext cx="2409825" cy="4247317"/>
          </a:xfrm>
          <a:prstGeom prst="rect">
            <a:avLst/>
          </a:prstGeom>
          <a:noFill/>
        </p:spPr>
        <p:txBody>
          <a:bodyPr wrap="square" rtlCol="0">
            <a:spAutoFit/>
          </a:bodyPr>
          <a:lstStyle/>
          <a:p>
            <a:r>
              <a:rPr lang="zh-CN" altLang="en-US" dirty="0"/>
              <a:t>这里的热门词语都是我们使用爬虫从官方的网站爬取下来的关键词。使用</a:t>
            </a:r>
            <a:r>
              <a:rPr lang="en-US" altLang="zh-CN" dirty="0"/>
              <a:t>python</a:t>
            </a:r>
            <a:r>
              <a:rPr lang="zh-CN" altLang="en-US" dirty="0"/>
              <a:t>爬虫对网站的新闻和政策文件标题进行爬取，最后通过筛选 选出出现频率最高的关键词。以流动的字幕形式显示可以增加趣味性，同时，点击每个词语我们可以跳到背后的官方文件网站，这样就方便大家进行更详细的了解。</a:t>
            </a:r>
          </a:p>
        </p:txBody>
      </p:sp>
      <p:pic>
        <p:nvPicPr>
          <p:cNvPr id="3" name="图片 2"/>
          <p:cNvPicPr>
            <a:picLocks noChangeAspect="1"/>
          </p:cNvPicPr>
          <p:nvPr/>
        </p:nvPicPr>
        <p:blipFill>
          <a:blip r:embed="rId2"/>
          <a:stretch>
            <a:fillRect/>
          </a:stretch>
        </p:blipFill>
        <p:spPr>
          <a:xfrm>
            <a:off x="310840" y="1812413"/>
            <a:ext cx="6971488" cy="4431291"/>
          </a:xfrm>
          <a:prstGeom prst="rect">
            <a:avLst/>
          </a:prstGeom>
        </p:spPr>
      </p:pic>
    </p:spTree>
    <p:extLst>
      <p:ext uri="{BB962C8B-B14F-4D97-AF65-F5344CB8AC3E}">
        <p14:creationId xmlns:p14="http://schemas.microsoft.com/office/powerpoint/2010/main" val="1117943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fltVal val="0"/>
                                          </p:val>
                                        </p:tav>
                                        <p:tav tm="100000">
                                          <p:val>
                                            <p:strVal val="#ppt_w"/>
                                          </p:val>
                                        </p:tav>
                                      </p:tavLst>
                                    </p:anim>
                                    <p:anim calcmode="lin" valueType="num">
                                      <p:cBhvr>
                                        <p:cTn id="8" dur="1000" fill="hold"/>
                                        <p:tgtEl>
                                          <p:spTgt spid="7"/>
                                        </p:tgtEl>
                                        <p:attrNameLst>
                                          <p:attrName>ppt_h</p:attrName>
                                        </p:attrNameLst>
                                      </p:cBhvr>
                                      <p:tavLst>
                                        <p:tav tm="0">
                                          <p:val>
                                            <p:fltVal val="0"/>
                                          </p:val>
                                        </p:tav>
                                        <p:tav tm="100000">
                                          <p:val>
                                            <p:strVal val="#ppt_h"/>
                                          </p:val>
                                        </p:tav>
                                      </p:tavLst>
                                    </p:anim>
                                    <p:anim calcmode="lin" valueType="num">
                                      <p:cBhvr>
                                        <p:cTn id="9" dur="1000" fill="hold"/>
                                        <p:tgtEl>
                                          <p:spTgt spid="7"/>
                                        </p:tgtEl>
                                        <p:attrNameLst>
                                          <p:attrName>style.rotation</p:attrName>
                                        </p:attrNameLst>
                                      </p:cBhvr>
                                      <p:tavLst>
                                        <p:tav tm="0">
                                          <p:val>
                                            <p:fltVal val="90"/>
                                          </p:val>
                                        </p:tav>
                                        <p:tav tm="100000">
                                          <p:val>
                                            <p:fltVal val="0"/>
                                          </p:val>
                                        </p:tav>
                                      </p:tavLst>
                                    </p:anim>
                                    <p:animEffect transition="in" filter="fade">
                                      <p:cBhvr>
                                        <p:cTn id="10" dur="10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1000"/>
                                        <p:tgtEl>
                                          <p:spTgt spid="3"/>
                                        </p:tgtEl>
                                      </p:cBhvr>
                                    </p:animEffect>
                                    <p:anim calcmode="lin" valueType="num">
                                      <p:cBhvr>
                                        <p:cTn id="16" dur="1000" fill="hold"/>
                                        <p:tgtEl>
                                          <p:spTgt spid="3"/>
                                        </p:tgtEl>
                                        <p:attrNameLst>
                                          <p:attrName>ppt_x</p:attrName>
                                        </p:attrNameLst>
                                      </p:cBhvr>
                                      <p:tavLst>
                                        <p:tav tm="0">
                                          <p:val>
                                            <p:strVal val="#ppt_x"/>
                                          </p:val>
                                        </p:tav>
                                        <p:tav tm="100000">
                                          <p:val>
                                            <p:strVal val="#ppt_x"/>
                                          </p:val>
                                        </p:tav>
                                      </p:tavLst>
                                    </p:anim>
                                    <p:anim calcmode="lin" valueType="num">
                                      <p:cBhvr>
                                        <p:cTn id="17"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2">
                                            <p:txEl>
                                              <p:pRg st="0" end="0"/>
                                            </p:txEl>
                                          </p:spTgt>
                                        </p:tgtEl>
                                        <p:attrNameLst>
                                          <p:attrName>style.visibility</p:attrName>
                                        </p:attrNameLst>
                                      </p:cBhvr>
                                      <p:to>
                                        <p:strVal val="visible"/>
                                      </p:to>
                                    </p:set>
                                    <p:anim calcmode="lin" valueType="num">
                                      <p:cBhvr additive="base">
                                        <p:cTn id="22"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矩形 35"/>
          <p:cNvSpPr/>
          <p:nvPr/>
        </p:nvSpPr>
        <p:spPr>
          <a:xfrm>
            <a:off x="0" y="491788"/>
            <a:ext cx="621680" cy="3693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Arial" panose="020B0604020202020204" pitchFamily="34" charset="0"/>
              <a:ea typeface="微软雅黑" panose="020B0503020204020204" pitchFamily="34" charset="-122"/>
              <a:sym typeface="Arial" panose="020B0604020202020204" pitchFamily="34" charset="0"/>
            </a:endParaRPr>
          </a:p>
        </p:txBody>
      </p:sp>
      <p:sp>
        <p:nvSpPr>
          <p:cNvPr id="37" name="矩形 36"/>
          <p:cNvSpPr/>
          <p:nvPr/>
        </p:nvSpPr>
        <p:spPr>
          <a:xfrm>
            <a:off x="892356" y="255983"/>
            <a:ext cx="2646878" cy="830997"/>
          </a:xfrm>
          <a:prstGeom prst="rect">
            <a:avLst/>
          </a:prstGeom>
        </p:spPr>
        <p:txBody>
          <a:bodyPr wrap="none">
            <a:spAutoFit/>
          </a:bodyPr>
          <a:lstStyle/>
          <a:p>
            <a:pPr lvl="0" algn="l">
              <a:buClrTx/>
              <a:buSzTx/>
              <a:buFontTx/>
            </a:pPr>
            <a:r>
              <a:rPr lang="zh-CN" altLang="en-US" sz="4800" b="1" dirty="0">
                <a:latin typeface="Arial" panose="020B0604020202020204" pitchFamily="34" charset="0"/>
                <a:ea typeface="微软雅黑" panose="020B0503020204020204" pitchFamily="34" charset="-122"/>
                <a:sym typeface="Arial" panose="020B0604020202020204" pitchFamily="34" charset="0"/>
              </a:rPr>
              <a:t>作品介绍</a:t>
            </a:r>
            <a:endParaRPr lang="en-US" altLang="zh-CN" sz="4800" b="1" dirty="0">
              <a:latin typeface="Arial" panose="020B0604020202020204" pitchFamily="34" charset="0"/>
              <a:ea typeface="微软雅黑" panose="020B0503020204020204" pitchFamily="34" charset="-122"/>
              <a:sym typeface="Arial" panose="020B0604020202020204" pitchFamily="34" charset="0"/>
            </a:endParaRPr>
          </a:p>
        </p:txBody>
      </p:sp>
      <p:sp>
        <p:nvSpPr>
          <p:cNvPr id="7" name="圆角矩形 6"/>
          <p:cNvSpPr/>
          <p:nvPr/>
        </p:nvSpPr>
        <p:spPr>
          <a:xfrm>
            <a:off x="4164979" y="491788"/>
            <a:ext cx="2492995" cy="480878"/>
          </a:xfrm>
          <a:prstGeom prst="roundRect">
            <a:avLst>
              <a:gd name="adj" fmla="val 50000"/>
            </a:avLst>
          </a:prstGeom>
          <a:solidFill>
            <a:srgbClr val="D25656"/>
          </a:solidFill>
          <a:ln w="12700" cap="flat" cmpd="sng" algn="ctr">
            <a:noFill/>
            <a:prstDash val="solid"/>
          </a:ln>
          <a:effectLst/>
        </p:spPr>
        <p:txBody>
          <a:bodyPr rtlCol="0" anchor="ctr"/>
          <a:lstStyle/>
          <a:p>
            <a:pPr lvl="0" algn="ctr"/>
            <a:r>
              <a:rPr lang="zh-CN" altLang="en-US" sz="2800" kern="0" dirty="0">
                <a:solidFill>
                  <a:schemeClr val="bg1"/>
                </a:solidFill>
                <a:cs typeface="+mn-ea"/>
                <a:sym typeface="+mn-lt"/>
              </a:rPr>
              <a:t>远景规划</a:t>
            </a:r>
            <a:endParaRPr lang="zh-CN" altLang="en-US" sz="2800" b="1" kern="0" spc="400" dirty="0">
              <a:solidFill>
                <a:schemeClr val="bg1"/>
              </a:solidFill>
              <a:cs typeface="+mn-ea"/>
              <a:sym typeface="+mn-lt"/>
            </a:endParaRPr>
          </a:p>
        </p:txBody>
      </p:sp>
      <p:sp>
        <p:nvSpPr>
          <p:cNvPr id="2" name="文本框 1"/>
          <p:cNvSpPr txBox="1"/>
          <p:nvPr/>
        </p:nvSpPr>
        <p:spPr>
          <a:xfrm>
            <a:off x="9352116" y="612844"/>
            <a:ext cx="2409825" cy="4801314"/>
          </a:xfrm>
          <a:prstGeom prst="rect">
            <a:avLst/>
          </a:prstGeom>
          <a:noFill/>
        </p:spPr>
        <p:txBody>
          <a:bodyPr wrap="square" rtlCol="0">
            <a:spAutoFit/>
          </a:bodyPr>
          <a:lstStyle/>
          <a:p>
            <a:r>
              <a:rPr lang="zh-CN" altLang="en-US" dirty="0"/>
              <a:t>然后进入到我们的远景规划部分，这里的数据是从官方的网站</a:t>
            </a:r>
            <a:r>
              <a:rPr lang="zh-CN" altLang="en-US" dirty="0" smtClean="0"/>
              <a:t>提取点击</a:t>
            </a:r>
            <a:r>
              <a:rPr lang="zh-CN" altLang="en-US" dirty="0"/>
              <a:t>这里可查看官方文件，其数据准确可信。</a:t>
            </a:r>
          </a:p>
          <a:p>
            <a:endParaRPr lang="zh-CN" altLang="en-US" dirty="0"/>
          </a:p>
          <a:p>
            <a:r>
              <a:rPr lang="zh-CN" altLang="en-US" dirty="0"/>
              <a:t>第一个逻辑图展示我们所有提到的大发展方向，其余的桑葚图可以让我们更加清晰的了解具体领域的分类。比如科技前沿领域有</a:t>
            </a:r>
            <a:r>
              <a:rPr lang="en-US" altLang="zh-CN" dirty="0"/>
              <a:t>7</a:t>
            </a:r>
            <a:r>
              <a:rPr lang="zh-CN" altLang="en-US" dirty="0"/>
              <a:t>个</a:t>
            </a:r>
            <a:r>
              <a:rPr lang="zh-CN" altLang="en-US" dirty="0" smtClean="0"/>
              <a:t>分类在</a:t>
            </a:r>
            <a:r>
              <a:rPr lang="zh-CN" altLang="en-US" dirty="0"/>
              <a:t>这里可以通过滚轮来横向滑动，也可以通过拖动条进行</a:t>
            </a:r>
            <a:r>
              <a:rPr lang="zh-CN" altLang="en-US" dirty="0" smtClean="0"/>
              <a:t>拖动。</a:t>
            </a:r>
            <a:endParaRPr lang="zh-CN" altLang="en-US" dirty="0"/>
          </a:p>
        </p:txBody>
      </p:sp>
      <p:pic>
        <p:nvPicPr>
          <p:cNvPr id="4" name="图片 3"/>
          <p:cNvPicPr>
            <a:picLocks noChangeAspect="1"/>
          </p:cNvPicPr>
          <p:nvPr/>
        </p:nvPicPr>
        <p:blipFill>
          <a:blip r:embed="rId2"/>
          <a:stretch>
            <a:fillRect/>
          </a:stretch>
        </p:blipFill>
        <p:spPr>
          <a:xfrm>
            <a:off x="0" y="1200149"/>
            <a:ext cx="8969376" cy="5255507"/>
          </a:xfrm>
          <a:prstGeom prst="rect">
            <a:avLst/>
          </a:prstGeom>
        </p:spPr>
      </p:pic>
    </p:spTree>
    <p:extLst>
      <p:ext uri="{BB962C8B-B14F-4D97-AF65-F5344CB8AC3E}">
        <p14:creationId xmlns:p14="http://schemas.microsoft.com/office/powerpoint/2010/main" val="1239792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randombar(horizontal)">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heel(1)">
                                      <p:cBhvr>
                                        <p:cTn id="1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矩形 35"/>
          <p:cNvSpPr/>
          <p:nvPr/>
        </p:nvSpPr>
        <p:spPr>
          <a:xfrm>
            <a:off x="0" y="491788"/>
            <a:ext cx="621680" cy="3693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Arial" panose="020B0604020202020204" pitchFamily="34" charset="0"/>
              <a:ea typeface="微软雅黑" panose="020B0503020204020204" pitchFamily="34" charset="-122"/>
              <a:sym typeface="Arial" panose="020B0604020202020204" pitchFamily="34" charset="0"/>
            </a:endParaRPr>
          </a:p>
        </p:txBody>
      </p:sp>
      <p:sp>
        <p:nvSpPr>
          <p:cNvPr id="37" name="矩形 36"/>
          <p:cNvSpPr/>
          <p:nvPr/>
        </p:nvSpPr>
        <p:spPr>
          <a:xfrm>
            <a:off x="892356" y="255983"/>
            <a:ext cx="2646878" cy="830997"/>
          </a:xfrm>
          <a:prstGeom prst="rect">
            <a:avLst/>
          </a:prstGeom>
        </p:spPr>
        <p:txBody>
          <a:bodyPr wrap="none">
            <a:spAutoFit/>
          </a:bodyPr>
          <a:lstStyle/>
          <a:p>
            <a:pPr lvl="0" algn="l">
              <a:buClrTx/>
              <a:buSzTx/>
              <a:buFontTx/>
            </a:pPr>
            <a:r>
              <a:rPr lang="zh-CN" altLang="en-US" sz="4800" b="1" dirty="0">
                <a:latin typeface="Arial" panose="020B0604020202020204" pitchFamily="34" charset="0"/>
                <a:ea typeface="微软雅黑" panose="020B0503020204020204" pitchFamily="34" charset="-122"/>
                <a:sym typeface="Arial" panose="020B0604020202020204" pitchFamily="34" charset="0"/>
              </a:rPr>
              <a:t>作品介绍</a:t>
            </a:r>
            <a:endParaRPr lang="en-US" altLang="zh-CN" sz="4800" b="1" dirty="0">
              <a:latin typeface="Arial" panose="020B0604020202020204" pitchFamily="34" charset="0"/>
              <a:ea typeface="微软雅黑" panose="020B0503020204020204" pitchFamily="34" charset="-122"/>
              <a:sym typeface="Arial" panose="020B0604020202020204" pitchFamily="34" charset="0"/>
            </a:endParaRPr>
          </a:p>
        </p:txBody>
      </p:sp>
      <p:sp>
        <p:nvSpPr>
          <p:cNvPr id="7" name="圆角矩形 6"/>
          <p:cNvSpPr/>
          <p:nvPr/>
        </p:nvSpPr>
        <p:spPr>
          <a:xfrm>
            <a:off x="4164979" y="491788"/>
            <a:ext cx="2492995" cy="480878"/>
          </a:xfrm>
          <a:prstGeom prst="roundRect">
            <a:avLst>
              <a:gd name="adj" fmla="val 50000"/>
            </a:avLst>
          </a:prstGeom>
          <a:solidFill>
            <a:srgbClr val="D25656"/>
          </a:solidFill>
          <a:ln w="12700" cap="flat" cmpd="sng" algn="ctr">
            <a:noFill/>
            <a:prstDash val="solid"/>
          </a:ln>
          <a:effectLst/>
        </p:spPr>
        <p:txBody>
          <a:bodyPr rtlCol="0" anchor="ctr"/>
          <a:lstStyle/>
          <a:p>
            <a:pPr lvl="0" algn="ctr"/>
            <a:r>
              <a:rPr lang="zh-CN" altLang="en-US" sz="2800" kern="0" dirty="0">
                <a:solidFill>
                  <a:schemeClr val="bg1"/>
                </a:solidFill>
                <a:cs typeface="+mn-ea"/>
                <a:sym typeface="+mn-lt"/>
              </a:rPr>
              <a:t>具体省份</a:t>
            </a:r>
            <a:endParaRPr lang="zh-CN" altLang="en-US" sz="2800" b="1" kern="0" spc="400" dirty="0">
              <a:solidFill>
                <a:schemeClr val="bg1"/>
              </a:solidFill>
              <a:cs typeface="+mn-ea"/>
              <a:sym typeface="+mn-lt"/>
            </a:endParaRPr>
          </a:p>
        </p:txBody>
      </p:sp>
      <p:sp>
        <p:nvSpPr>
          <p:cNvPr id="2" name="文本框 1"/>
          <p:cNvSpPr txBox="1"/>
          <p:nvPr/>
        </p:nvSpPr>
        <p:spPr>
          <a:xfrm>
            <a:off x="8118120" y="1685925"/>
            <a:ext cx="2409825" cy="2862322"/>
          </a:xfrm>
          <a:prstGeom prst="rect">
            <a:avLst/>
          </a:prstGeom>
          <a:noFill/>
        </p:spPr>
        <p:txBody>
          <a:bodyPr wrap="square" rtlCol="0">
            <a:spAutoFit/>
          </a:bodyPr>
          <a:lstStyle/>
          <a:p>
            <a:r>
              <a:rPr lang="zh-CN" altLang="en-US" dirty="0"/>
              <a:t>这是一个中国地图，点击省份可以进入到具体的省份，在这里需要注意的是横板中国地图需要显示南海区域，绝对不能少</a:t>
            </a:r>
            <a:r>
              <a:rPr lang="zh-CN" altLang="en-US" dirty="0" smtClean="0"/>
              <a:t>。</a:t>
            </a:r>
            <a:endParaRPr lang="en-US" altLang="zh-CN" dirty="0" smtClean="0"/>
          </a:p>
          <a:p>
            <a:r>
              <a:rPr lang="zh-CN" altLang="en-US" dirty="0" smtClean="0"/>
              <a:t>我们点击具体省份来进入详情信息页</a:t>
            </a:r>
            <a:endParaRPr lang="en-US" altLang="zh-CN" dirty="0" smtClean="0"/>
          </a:p>
          <a:p>
            <a:r>
              <a:rPr lang="zh-CN" altLang="en-US" dirty="0" smtClean="0"/>
              <a:t>比如</a:t>
            </a:r>
            <a:r>
              <a:rPr lang="zh-CN" altLang="en-US" dirty="0"/>
              <a:t>我们可以点击浙江</a:t>
            </a:r>
          </a:p>
        </p:txBody>
      </p:sp>
      <p:pic>
        <p:nvPicPr>
          <p:cNvPr id="5" name="图片 4"/>
          <p:cNvPicPr>
            <a:picLocks noChangeAspect="1"/>
          </p:cNvPicPr>
          <p:nvPr/>
        </p:nvPicPr>
        <p:blipFill>
          <a:blip r:embed="rId2"/>
          <a:stretch>
            <a:fillRect/>
          </a:stretch>
        </p:blipFill>
        <p:spPr>
          <a:xfrm>
            <a:off x="621680" y="1685925"/>
            <a:ext cx="6999800" cy="4315525"/>
          </a:xfrm>
          <a:prstGeom prst="rect">
            <a:avLst/>
          </a:prstGeom>
        </p:spPr>
      </p:pic>
      <p:cxnSp>
        <p:nvCxnSpPr>
          <p:cNvPr id="4" name="直接箭头连接符 3"/>
          <p:cNvCxnSpPr/>
          <p:nvPr/>
        </p:nvCxnSpPr>
        <p:spPr>
          <a:xfrm flipH="1">
            <a:off x="5402510" y="3229761"/>
            <a:ext cx="2575420" cy="1862356"/>
          </a:xfrm>
          <a:prstGeom prst="straightConnector1">
            <a:avLst/>
          </a:prstGeom>
          <a:ln w="101600">
            <a:tailEnd type="triangle"/>
          </a:ln>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2816681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heel(1)">
                                      <p:cBhvr>
                                        <p:cTn id="7" dur="20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heel(1)">
                                      <p:cBhvr>
                                        <p:cTn id="12" dur="20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nodeType="clickEffect">
                                  <p:stCondLst>
                                    <p:cond delay="0"/>
                                  </p:stCondLst>
                                  <p:childTnLst>
                                    <p:set>
                                      <p:cBhvr>
                                        <p:cTn id="16" dur="1" fill="hold">
                                          <p:stCondLst>
                                            <p:cond delay="0"/>
                                          </p:stCondLst>
                                        </p:cTn>
                                        <p:tgtEl>
                                          <p:spTgt spid="2">
                                            <p:txEl>
                                              <p:pRg st="0" end="0"/>
                                            </p:txEl>
                                          </p:spTgt>
                                        </p:tgtEl>
                                        <p:attrNameLst>
                                          <p:attrName>style.visibility</p:attrName>
                                        </p:attrNameLst>
                                      </p:cBhvr>
                                      <p:to>
                                        <p:strVal val="visible"/>
                                      </p:to>
                                    </p:set>
                                    <p:animEffect transition="in" filter="wheel(1)">
                                      <p:cBhvr>
                                        <p:cTn id="17" dur="2000"/>
                                        <p:tgtEl>
                                          <p:spTgt spid="2">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1" presetClass="entr" presetSubtype="1" fill="hold" nodeType="clickEffect">
                                  <p:stCondLst>
                                    <p:cond delay="0"/>
                                  </p:stCondLst>
                                  <p:childTnLst>
                                    <p:set>
                                      <p:cBhvr>
                                        <p:cTn id="21" dur="1" fill="hold">
                                          <p:stCondLst>
                                            <p:cond delay="0"/>
                                          </p:stCondLst>
                                        </p:cTn>
                                        <p:tgtEl>
                                          <p:spTgt spid="2">
                                            <p:txEl>
                                              <p:pRg st="1" end="1"/>
                                            </p:txEl>
                                          </p:spTgt>
                                        </p:tgtEl>
                                        <p:attrNameLst>
                                          <p:attrName>style.visibility</p:attrName>
                                        </p:attrNameLst>
                                      </p:cBhvr>
                                      <p:to>
                                        <p:strVal val="visible"/>
                                      </p:to>
                                    </p:set>
                                    <p:animEffect transition="in" filter="wheel(1)">
                                      <p:cBhvr>
                                        <p:cTn id="22" dur="2000"/>
                                        <p:tgtEl>
                                          <p:spTgt spid="2">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1" presetClass="entr" presetSubtype="1" fill="hold" nodeType="clickEffect">
                                  <p:stCondLst>
                                    <p:cond delay="0"/>
                                  </p:stCondLst>
                                  <p:childTnLst>
                                    <p:set>
                                      <p:cBhvr>
                                        <p:cTn id="26" dur="1" fill="hold">
                                          <p:stCondLst>
                                            <p:cond delay="0"/>
                                          </p:stCondLst>
                                        </p:cTn>
                                        <p:tgtEl>
                                          <p:spTgt spid="2">
                                            <p:txEl>
                                              <p:pRg st="2" end="2"/>
                                            </p:txEl>
                                          </p:spTgt>
                                        </p:tgtEl>
                                        <p:attrNameLst>
                                          <p:attrName>style.visibility</p:attrName>
                                        </p:attrNameLst>
                                      </p:cBhvr>
                                      <p:to>
                                        <p:strVal val="visible"/>
                                      </p:to>
                                    </p:set>
                                    <p:animEffect transition="in" filter="wheel(1)">
                                      <p:cBhvr>
                                        <p:cTn id="27" dur="2000"/>
                                        <p:tgtEl>
                                          <p:spTgt spid="2">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4" presetClass="entr" presetSubtype="10" fill="hold" nodeType="click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randombar(horizontal)">
                                      <p:cBhvr>
                                        <p:cTn id="3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矩形 35"/>
          <p:cNvSpPr/>
          <p:nvPr/>
        </p:nvSpPr>
        <p:spPr>
          <a:xfrm>
            <a:off x="0" y="491788"/>
            <a:ext cx="621680" cy="3693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Arial" panose="020B0604020202020204" pitchFamily="34" charset="0"/>
              <a:ea typeface="微软雅黑" panose="020B0503020204020204" pitchFamily="34" charset="-122"/>
              <a:sym typeface="Arial" panose="020B0604020202020204" pitchFamily="34" charset="0"/>
            </a:endParaRPr>
          </a:p>
        </p:txBody>
      </p:sp>
      <p:sp>
        <p:nvSpPr>
          <p:cNvPr id="37" name="矩形 36"/>
          <p:cNvSpPr/>
          <p:nvPr/>
        </p:nvSpPr>
        <p:spPr>
          <a:xfrm>
            <a:off x="892356" y="255983"/>
            <a:ext cx="2646878" cy="830997"/>
          </a:xfrm>
          <a:prstGeom prst="rect">
            <a:avLst/>
          </a:prstGeom>
        </p:spPr>
        <p:txBody>
          <a:bodyPr wrap="none">
            <a:spAutoFit/>
          </a:bodyPr>
          <a:lstStyle/>
          <a:p>
            <a:pPr lvl="0" algn="l">
              <a:buClrTx/>
              <a:buSzTx/>
              <a:buFontTx/>
            </a:pPr>
            <a:r>
              <a:rPr lang="zh-CN" altLang="en-US" sz="4800" b="1" dirty="0">
                <a:latin typeface="Arial" panose="020B0604020202020204" pitchFamily="34" charset="0"/>
                <a:ea typeface="微软雅黑" panose="020B0503020204020204" pitchFamily="34" charset="-122"/>
                <a:sym typeface="Arial" panose="020B0604020202020204" pitchFamily="34" charset="0"/>
              </a:rPr>
              <a:t>作品介绍</a:t>
            </a:r>
            <a:endParaRPr lang="en-US" altLang="zh-CN" sz="4800" b="1" dirty="0">
              <a:latin typeface="Arial" panose="020B0604020202020204" pitchFamily="34" charset="0"/>
              <a:ea typeface="微软雅黑" panose="020B0503020204020204" pitchFamily="34" charset="-122"/>
              <a:sym typeface="Arial" panose="020B0604020202020204" pitchFamily="34" charset="0"/>
            </a:endParaRPr>
          </a:p>
        </p:txBody>
      </p:sp>
      <p:sp>
        <p:nvSpPr>
          <p:cNvPr id="7" name="圆角矩形 6"/>
          <p:cNvSpPr/>
          <p:nvPr/>
        </p:nvSpPr>
        <p:spPr>
          <a:xfrm>
            <a:off x="4164979" y="491788"/>
            <a:ext cx="2492995" cy="480878"/>
          </a:xfrm>
          <a:prstGeom prst="roundRect">
            <a:avLst>
              <a:gd name="adj" fmla="val 50000"/>
            </a:avLst>
          </a:prstGeom>
          <a:solidFill>
            <a:srgbClr val="D25656"/>
          </a:solidFill>
          <a:ln w="12700" cap="flat" cmpd="sng" algn="ctr">
            <a:noFill/>
            <a:prstDash val="solid"/>
          </a:ln>
          <a:effectLst/>
        </p:spPr>
        <p:txBody>
          <a:bodyPr rtlCol="0" anchor="ctr"/>
          <a:lstStyle/>
          <a:p>
            <a:pPr lvl="0" algn="ctr"/>
            <a:r>
              <a:rPr lang="zh-CN" altLang="en-US" sz="2800" kern="0" dirty="0">
                <a:solidFill>
                  <a:schemeClr val="bg1"/>
                </a:solidFill>
                <a:cs typeface="+mn-ea"/>
                <a:sym typeface="+mn-lt"/>
              </a:rPr>
              <a:t>具体省份</a:t>
            </a:r>
            <a:endParaRPr lang="zh-CN" altLang="en-US" sz="2800" b="1" kern="0" spc="400" dirty="0">
              <a:solidFill>
                <a:schemeClr val="bg1"/>
              </a:solidFill>
              <a:cs typeface="+mn-ea"/>
              <a:sym typeface="+mn-lt"/>
            </a:endParaRPr>
          </a:p>
        </p:txBody>
      </p:sp>
      <p:sp>
        <p:nvSpPr>
          <p:cNvPr id="2" name="文本框 1"/>
          <p:cNvSpPr txBox="1"/>
          <p:nvPr/>
        </p:nvSpPr>
        <p:spPr>
          <a:xfrm>
            <a:off x="8247225" y="1685925"/>
            <a:ext cx="2409825" cy="2308324"/>
          </a:xfrm>
          <a:prstGeom prst="rect">
            <a:avLst/>
          </a:prstGeom>
          <a:noFill/>
        </p:spPr>
        <p:txBody>
          <a:bodyPr wrap="square" rtlCol="0">
            <a:spAutoFit/>
          </a:bodyPr>
          <a:lstStyle/>
          <a:p>
            <a:pPr lvl="0" eaLnBrk="0" fontAlgn="base" hangingPunct="0">
              <a:spcBef>
                <a:spcPct val="0"/>
              </a:spcBef>
              <a:spcAft>
                <a:spcPct val="0"/>
              </a:spcAft>
            </a:pPr>
            <a:r>
              <a:rPr lang="zh-CN" altLang="zh-CN" dirty="0">
                <a:latin typeface="+mn-ea"/>
              </a:rPr>
              <a:t>这里我们的风格不再以红白配色，而是改为蓝白配色，因为我们接下来的数据和文字就相对增多，这样既能比较好的展示多数据多文字，也能够防止审美疲劳</a:t>
            </a:r>
            <a:endParaRPr lang="zh-CN" altLang="zh-CN" sz="1050" dirty="0">
              <a:latin typeface="+mn-ea"/>
            </a:endParaRPr>
          </a:p>
        </p:txBody>
      </p:sp>
      <p:pic>
        <p:nvPicPr>
          <p:cNvPr id="5" name="图片 4"/>
          <p:cNvPicPr>
            <a:picLocks noChangeAspect="1"/>
          </p:cNvPicPr>
          <p:nvPr/>
        </p:nvPicPr>
        <p:blipFill>
          <a:blip r:embed="rId2"/>
          <a:stretch>
            <a:fillRect/>
          </a:stretch>
        </p:blipFill>
        <p:spPr>
          <a:xfrm>
            <a:off x="621680" y="1685925"/>
            <a:ext cx="6999800" cy="4315525"/>
          </a:xfrm>
          <a:prstGeom prst="rect">
            <a:avLst/>
          </a:prstGeom>
        </p:spPr>
      </p:pic>
    </p:spTree>
    <p:extLst>
      <p:ext uri="{BB962C8B-B14F-4D97-AF65-F5344CB8AC3E}">
        <p14:creationId xmlns:p14="http://schemas.microsoft.com/office/powerpoint/2010/main" val="2753757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heel(1)">
                                      <p:cBhvr>
                                        <p:cTn id="7" dur="20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heel(1)">
                                      <p:cBhvr>
                                        <p:cTn id="12" dur="20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nodeType="clickEffect">
                                  <p:stCondLst>
                                    <p:cond delay="0"/>
                                  </p:stCondLst>
                                  <p:childTnLst>
                                    <p:set>
                                      <p:cBhvr>
                                        <p:cTn id="16" dur="1" fill="hold">
                                          <p:stCondLst>
                                            <p:cond delay="0"/>
                                          </p:stCondLst>
                                        </p:cTn>
                                        <p:tgtEl>
                                          <p:spTgt spid="2">
                                            <p:txEl>
                                              <p:pRg st="0" end="0"/>
                                            </p:txEl>
                                          </p:spTgt>
                                        </p:tgtEl>
                                        <p:attrNameLst>
                                          <p:attrName>style.visibility</p:attrName>
                                        </p:attrNameLst>
                                      </p:cBhvr>
                                      <p:to>
                                        <p:strVal val="visible"/>
                                      </p:to>
                                    </p:set>
                                    <p:anim calcmode="lin" valueType="num">
                                      <p:cBhvr>
                                        <p:cTn id="17" dur="500" fill="hold"/>
                                        <p:tgtEl>
                                          <p:spTgt spid="2">
                                            <p:txEl>
                                              <p:pRg st="0" end="0"/>
                                            </p:txEl>
                                          </p:spTgt>
                                        </p:tgtEl>
                                        <p:attrNameLst>
                                          <p:attrName>ppt_w</p:attrName>
                                        </p:attrNameLst>
                                      </p:cBhvr>
                                      <p:tavLst>
                                        <p:tav tm="0">
                                          <p:val>
                                            <p:fltVal val="0"/>
                                          </p:val>
                                        </p:tav>
                                        <p:tav tm="100000">
                                          <p:val>
                                            <p:strVal val="#ppt_w"/>
                                          </p:val>
                                        </p:tav>
                                      </p:tavLst>
                                    </p:anim>
                                    <p:anim calcmode="lin" valueType="num">
                                      <p:cBhvr>
                                        <p:cTn id="18" dur="500" fill="hold"/>
                                        <p:tgtEl>
                                          <p:spTgt spid="2">
                                            <p:txEl>
                                              <p:pRg st="0" end="0"/>
                                            </p:txEl>
                                          </p:spTgt>
                                        </p:tgtEl>
                                        <p:attrNameLst>
                                          <p:attrName>ppt_h</p:attrName>
                                        </p:attrNameLst>
                                      </p:cBhvr>
                                      <p:tavLst>
                                        <p:tav tm="0">
                                          <p:val>
                                            <p:fltVal val="0"/>
                                          </p:val>
                                        </p:tav>
                                        <p:tav tm="100000">
                                          <p:val>
                                            <p:strVal val="#ppt_h"/>
                                          </p:val>
                                        </p:tav>
                                      </p:tavLst>
                                    </p:anim>
                                    <p:animEffect transition="in" filter="fade">
                                      <p:cBhvr>
                                        <p:cTn id="19" dur="5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矩形 35"/>
          <p:cNvSpPr/>
          <p:nvPr/>
        </p:nvSpPr>
        <p:spPr>
          <a:xfrm>
            <a:off x="0" y="491788"/>
            <a:ext cx="621680" cy="3693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Arial" panose="020B0604020202020204" pitchFamily="34" charset="0"/>
              <a:ea typeface="微软雅黑" panose="020B0503020204020204" pitchFamily="34" charset="-122"/>
              <a:sym typeface="Arial" panose="020B0604020202020204" pitchFamily="34" charset="0"/>
            </a:endParaRPr>
          </a:p>
        </p:txBody>
      </p:sp>
      <p:sp>
        <p:nvSpPr>
          <p:cNvPr id="37" name="矩形 36"/>
          <p:cNvSpPr/>
          <p:nvPr/>
        </p:nvSpPr>
        <p:spPr>
          <a:xfrm>
            <a:off x="892356" y="255983"/>
            <a:ext cx="2646878" cy="830997"/>
          </a:xfrm>
          <a:prstGeom prst="rect">
            <a:avLst/>
          </a:prstGeom>
        </p:spPr>
        <p:txBody>
          <a:bodyPr wrap="none">
            <a:spAutoFit/>
          </a:bodyPr>
          <a:lstStyle/>
          <a:p>
            <a:pPr lvl="0" algn="l">
              <a:buClrTx/>
              <a:buSzTx/>
              <a:buFontTx/>
            </a:pPr>
            <a:r>
              <a:rPr lang="zh-CN" altLang="en-US" sz="4800" b="1" dirty="0">
                <a:latin typeface="Arial" panose="020B0604020202020204" pitchFamily="34" charset="0"/>
                <a:ea typeface="微软雅黑" panose="020B0503020204020204" pitchFamily="34" charset="-122"/>
                <a:sym typeface="Arial" panose="020B0604020202020204" pitchFamily="34" charset="0"/>
              </a:rPr>
              <a:t>作品介绍</a:t>
            </a:r>
            <a:endParaRPr lang="en-US" altLang="zh-CN" sz="4800" b="1" dirty="0">
              <a:latin typeface="Arial" panose="020B0604020202020204" pitchFamily="34" charset="0"/>
              <a:ea typeface="微软雅黑" panose="020B0503020204020204" pitchFamily="34" charset="-122"/>
              <a:sym typeface="Arial" panose="020B0604020202020204" pitchFamily="34" charset="0"/>
            </a:endParaRPr>
          </a:p>
        </p:txBody>
      </p:sp>
      <p:sp>
        <p:nvSpPr>
          <p:cNvPr id="7" name="圆角矩形 6"/>
          <p:cNvSpPr/>
          <p:nvPr/>
        </p:nvSpPr>
        <p:spPr>
          <a:xfrm>
            <a:off x="4164979" y="491788"/>
            <a:ext cx="2492995" cy="480878"/>
          </a:xfrm>
          <a:prstGeom prst="roundRect">
            <a:avLst>
              <a:gd name="adj" fmla="val 50000"/>
            </a:avLst>
          </a:prstGeom>
          <a:solidFill>
            <a:srgbClr val="0070C0"/>
          </a:solidFill>
          <a:ln w="12700" cap="flat" cmpd="sng" algn="ctr">
            <a:noFill/>
            <a:prstDash val="solid"/>
          </a:ln>
          <a:effectLst/>
        </p:spPr>
        <p:txBody>
          <a:bodyPr rtlCol="0" anchor="ctr"/>
          <a:lstStyle/>
          <a:p>
            <a:pPr lvl="0" algn="ctr"/>
            <a:r>
              <a:rPr lang="zh-CN" altLang="en-US" sz="2800" kern="0" dirty="0">
                <a:solidFill>
                  <a:schemeClr val="bg1"/>
                </a:solidFill>
                <a:cs typeface="+mn-ea"/>
                <a:sym typeface="+mn-lt"/>
              </a:rPr>
              <a:t>具体省份</a:t>
            </a:r>
            <a:endParaRPr lang="zh-CN" altLang="en-US" sz="2800" b="1" kern="0" spc="400" dirty="0">
              <a:solidFill>
                <a:schemeClr val="bg1"/>
              </a:solidFill>
              <a:cs typeface="+mn-ea"/>
              <a:sym typeface="+mn-lt"/>
            </a:endParaRPr>
          </a:p>
        </p:txBody>
      </p:sp>
      <p:sp>
        <p:nvSpPr>
          <p:cNvPr id="2" name="文本框 1"/>
          <p:cNvSpPr txBox="1"/>
          <p:nvPr/>
        </p:nvSpPr>
        <p:spPr>
          <a:xfrm>
            <a:off x="9207004" y="1835945"/>
            <a:ext cx="2409825" cy="2585323"/>
          </a:xfrm>
          <a:prstGeom prst="rect">
            <a:avLst/>
          </a:prstGeom>
          <a:noFill/>
        </p:spPr>
        <p:txBody>
          <a:bodyPr wrap="square" rtlCol="0">
            <a:spAutoFit/>
          </a:bodyPr>
          <a:lstStyle/>
          <a:p>
            <a:pPr lvl="0" eaLnBrk="0" fontAlgn="base" hangingPunct="0">
              <a:spcBef>
                <a:spcPct val="0"/>
              </a:spcBef>
              <a:spcAft>
                <a:spcPct val="0"/>
              </a:spcAft>
            </a:pPr>
            <a:r>
              <a:rPr lang="zh-CN" altLang="zh-CN" dirty="0">
                <a:latin typeface="+mn-ea"/>
              </a:rPr>
              <a:t>左侧的导航栏部分是专题区，这里的选项来自于该省份的政策文件，同样的右侧所有数据也来源于此。</a:t>
            </a:r>
            <a:endParaRPr lang="zh-CN" altLang="zh-CN" sz="1050" dirty="0">
              <a:latin typeface="+mn-ea"/>
            </a:endParaRPr>
          </a:p>
          <a:p>
            <a:pPr lvl="0" eaLnBrk="0" fontAlgn="base" hangingPunct="0">
              <a:spcBef>
                <a:spcPct val="0"/>
              </a:spcBef>
              <a:spcAft>
                <a:spcPct val="0"/>
              </a:spcAft>
            </a:pPr>
            <a:r>
              <a:rPr lang="zh-CN" altLang="zh-CN" dirty="0">
                <a:latin typeface="+mn-ea"/>
              </a:rPr>
              <a:t>右侧最上方的面包屑导航可以帮助大家定位自己目前网页所在的层次</a:t>
            </a:r>
            <a:endParaRPr lang="zh-CN" altLang="zh-CN" sz="2800" dirty="0">
              <a:latin typeface="+mn-ea"/>
            </a:endParaRPr>
          </a:p>
        </p:txBody>
      </p:sp>
      <p:pic>
        <p:nvPicPr>
          <p:cNvPr id="6" name="图片 5"/>
          <p:cNvPicPr>
            <a:picLocks noChangeAspect="1"/>
          </p:cNvPicPr>
          <p:nvPr/>
        </p:nvPicPr>
        <p:blipFill>
          <a:blip r:embed="rId2"/>
          <a:stretch>
            <a:fillRect/>
          </a:stretch>
        </p:blipFill>
        <p:spPr>
          <a:xfrm>
            <a:off x="97088" y="1557616"/>
            <a:ext cx="8532673" cy="4166909"/>
          </a:xfrm>
          <a:prstGeom prst="rect">
            <a:avLst/>
          </a:prstGeom>
        </p:spPr>
      </p:pic>
      <p:cxnSp>
        <p:nvCxnSpPr>
          <p:cNvPr id="10" name="直接箭头连接符 9"/>
          <p:cNvCxnSpPr>
            <a:cxnSpLocks/>
          </p:cNvCxnSpPr>
          <p:nvPr/>
        </p:nvCxnSpPr>
        <p:spPr>
          <a:xfrm flipH="1" flipV="1">
            <a:off x="2686850" y="2115416"/>
            <a:ext cx="6991209" cy="932584"/>
          </a:xfrm>
          <a:prstGeom prst="straightConnector1">
            <a:avLst/>
          </a:prstGeom>
          <a:ln w="889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3593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heel(1)">
                                      <p:cBhvr>
                                        <p:cTn id="12" dur="20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heel(1)">
                                      <p:cBhvr>
                                        <p:cTn id="17" dur="20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randombar(horizontal)">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矩形 35"/>
          <p:cNvSpPr/>
          <p:nvPr/>
        </p:nvSpPr>
        <p:spPr>
          <a:xfrm>
            <a:off x="0" y="491788"/>
            <a:ext cx="621680" cy="3693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Arial" panose="020B0604020202020204" pitchFamily="34" charset="0"/>
              <a:ea typeface="微软雅黑" panose="020B0503020204020204" pitchFamily="34" charset="-122"/>
              <a:sym typeface="Arial" panose="020B0604020202020204" pitchFamily="34" charset="0"/>
            </a:endParaRPr>
          </a:p>
        </p:txBody>
      </p:sp>
      <p:sp>
        <p:nvSpPr>
          <p:cNvPr id="37" name="矩形 36"/>
          <p:cNvSpPr/>
          <p:nvPr/>
        </p:nvSpPr>
        <p:spPr>
          <a:xfrm>
            <a:off x="892356" y="255983"/>
            <a:ext cx="2646878" cy="830997"/>
          </a:xfrm>
          <a:prstGeom prst="rect">
            <a:avLst/>
          </a:prstGeom>
        </p:spPr>
        <p:txBody>
          <a:bodyPr wrap="none">
            <a:spAutoFit/>
          </a:bodyPr>
          <a:lstStyle/>
          <a:p>
            <a:pPr lvl="0" algn="l">
              <a:buClrTx/>
              <a:buSzTx/>
              <a:buFontTx/>
            </a:pPr>
            <a:r>
              <a:rPr lang="zh-CN" altLang="en-US" sz="4800" b="1" dirty="0">
                <a:latin typeface="Arial" panose="020B0604020202020204" pitchFamily="34" charset="0"/>
                <a:ea typeface="微软雅黑" panose="020B0503020204020204" pitchFamily="34" charset="-122"/>
                <a:sym typeface="Arial" panose="020B0604020202020204" pitchFamily="34" charset="0"/>
              </a:rPr>
              <a:t>作品介绍</a:t>
            </a:r>
            <a:endParaRPr lang="en-US" altLang="zh-CN" sz="4800" b="1" dirty="0">
              <a:latin typeface="Arial" panose="020B0604020202020204" pitchFamily="34" charset="0"/>
              <a:ea typeface="微软雅黑" panose="020B0503020204020204" pitchFamily="34" charset="-122"/>
              <a:sym typeface="Arial" panose="020B0604020202020204" pitchFamily="34" charset="0"/>
            </a:endParaRPr>
          </a:p>
        </p:txBody>
      </p:sp>
      <p:sp>
        <p:nvSpPr>
          <p:cNvPr id="7" name="圆角矩形 6"/>
          <p:cNvSpPr/>
          <p:nvPr/>
        </p:nvSpPr>
        <p:spPr>
          <a:xfrm>
            <a:off x="4164979" y="491788"/>
            <a:ext cx="2492995" cy="480878"/>
          </a:xfrm>
          <a:prstGeom prst="roundRect">
            <a:avLst>
              <a:gd name="adj" fmla="val 50000"/>
            </a:avLst>
          </a:prstGeom>
          <a:solidFill>
            <a:srgbClr val="0070C0"/>
          </a:solidFill>
          <a:ln w="12700" cap="flat" cmpd="sng" algn="ctr">
            <a:noFill/>
            <a:prstDash val="solid"/>
          </a:ln>
          <a:effectLst/>
        </p:spPr>
        <p:txBody>
          <a:bodyPr rtlCol="0" anchor="ctr"/>
          <a:lstStyle/>
          <a:p>
            <a:pPr lvl="0" algn="ctr"/>
            <a:r>
              <a:rPr lang="zh-CN" altLang="en-US" sz="2800" kern="0" dirty="0">
                <a:solidFill>
                  <a:schemeClr val="bg1"/>
                </a:solidFill>
                <a:cs typeface="+mn-ea"/>
                <a:sym typeface="+mn-lt"/>
              </a:rPr>
              <a:t>具体省份</a:t>
            </a:r>
            <a:endParaRPr lang="zh-CN" altLang="en-US" sz="2800" b="1" kern="0" spc="400" dirty="0">
              <a:solidFill>
                <a:schemeClr val="bg1"/>
              </a:solidFill>
              <a:cs typeface="+mn-ea"/>
              <a:sym typeface="+mn-lt"/>
            </a:endParaRPr>
          </a:p>
        </p:txBody>
      </p:sp>
      <p:sp>
        <p:nvSpPr>
          <p:cNvPr id="2" name="文本框 1"/>
          <p:cNvSpPr txBox="1"/>
          <p:nvPr/>
        </p:nvSpPr>
        <p:spPr>
          <a:xfrm>
            <a:off x="8993079" y="1557616"/>
            <a:ext cx="2763633" cy="4247317"/>
          </a:xfrm>
          <a:prstGeom prst="rect">
            <a:avLst/>
          </a:prstGeom>
          <a:noFill/>
        </p:spPr>
        <p:txBody>
          <a:bodyPr wrap="square" rtlCol="0">
            <a:spAutoFit/>
          </a:bodyPr>
          <a:lstStyle/>
          <a:p>
            <a:pPr lvl="0" eaLnBrk="0" fontAlgn="base" hangingPunct="0">
              <a:spcBef>
                <a:spcPct val="0"/>
              </a:spcBef>
              <a:spcAft>
                <a:spcPct val="0"/>
              </a:spcAft>
            </a:pPr>
            <a:r>
              <a:rPr lang="zh-CN" altLang="en-US" dirty="0">
                <a:latin typeface="+mn-ea"/>
              </a:rPr>
              <a:t>右侧上方部分的文字介绍当前省份对该方向的指导思想，源数据可点击这里的链接进行搜索。因为文件中的数据存在 单位不同意如 有的为 ”个“， 有的是”</a:t>
            </a:r>
            <a:r>
              <a:rPr lang="en-US" altLang="zh-CN" dirty="0">
                <a:latin typeface="+mn-ea"/>
              </a:rPr>
              <a:t>%“</a:t>
            </a:r>
            <a:r>
              <a:rPr lang="zh-CN" altLang="en-US" dirty="0">
                <a:latin typeface="+mn-ea"/>
              </a:rPr>
              <a:t>， 并且有的数据是增幅，有的是指标，有的基数过大，有的基数过小。所以我们对数据进行了</a:t>
            </a:r>
            <a:r>
              <a:rPr lang="en-US" altLang="zh-CN" dirty="0">
                <a:latin typeface="+mn-ea"/>
              </a:rPr>
              <a:t>Z-</a:t>
            </a:r>
            <a:r>
              <a:rPr lang="zh-CN" altLang="en-US" dirty="0">
                <a:latin typeface="+mn-ea"/>
              </a:rPr>
              <a:t>分数标准化，在尽量不改变原有数据的机构情况下对数据进行处理，突出增幅。于是就有了我们下方左侧的雷达图，</a:t>
            </a:r>
            <a:endParaRPr lang="zh-CN" altLang="zh-CN" sz="2800" dirty="0">
              <a:latin typeface="+mn-ea"/>
            </a:endParaRPr>
          </a:p>
        </p:txBody>
      </p:sp>
      <p:pic>
        <p:nvPicPr>
          <p:cNvPr id="6" name="图片 5"/>
          <p:cNvPicPr>
            <a:picLocks noChangeAspect="1"/>
          </p:cNvPicPr>
          <p:nvPr/>
        </p:nvPicPr>
        <p:blipFill>
          <a:blip r:embed="rId2"/>
          <a:stretch>
            <a:fillRect/>
          </a:stretch>
        </p:blipFill>
        <p:spPr>
          <a:xfrm>
            <a:off x="97088" y="1557616"/>
            <a:ext cx="8532673" cy="4166909"/>
          </a:xfrm>
          <a:prstGeom prst="rect">
            <a:avLst/>
          </a:prstGeom>
        </p:spPr>
      </p:pic>
    </p:spTree>
    <p:extLst>
      <p:ext uri="{BB962C8B-B14F-4D97-AF65-F5344CB8AC3E}">
        <p14:creationId xmlns:p14="http://schemas.microsoft.com/office/powerpoint/2010/main" val="14212521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circle(in)">
                                      <p:cBhvr>
                                        <p:cTn id="7" dur="20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randombar(horizontal)">
                                      <p:cBhvr>
                                        <p:cTn id="1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矩形 35"/>
          <p:cNvSpPr/>
          <p:nvPr/>
        </p:nvSpPr>
        <p:spPr>
          <a:xfrm>
            <a:off x="0" y="491788"/>
            <a:ext cx="621680" cy="3693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Arial" panose="020B0604020202020204" pitchFamily="34" charset="0"/>
              <a:ea typeface="微软雅黑" panose="020B0503020204020204" pitchFamily="34" charset="-122"/>
              <a:sym typeface="Arial" panose="020B0604020202020204" pitchFamily="34" charset="0"/>
            </a:endParaRPr>
          </a:p>
        </p:txBody>
      </p:sp>
      <p:sp>
        <p:nvSpPr>
          <p:cNvPr id="37" name="矩形 36"/>
          <p:cNvSpPr/>
          <p:nvPr/>
        </p:nvSpPr>
        <p:spPr>
          <a:xfrm>
            <a:off x="892356" y="255983"/>
            <a:ext cx="2646878" cy="830997"/>
          </a:xfrm>
          <a:prstGeom prst="rect">
            <a:avLst/>
          </a:prstGeom>
        </p:spPr>
        <p:txBody>
          <a:bodyPr wrap="none">
            <a:spAutoFit/>
          </a:bodyPr>
          <a:lstStyle/>
          <a:p>
            <a:pPr lvl="0" algn="l">
              <a:buClrTx/>
              <a:buSzTx/>
              <a:buFontTx/>
            </a:pPr>
            <a:r>
              <a:rPr lang="zh-CN" altLang="en-US" sz="4800" b="1" dirty="0">
                <a:latin typeface="Arial" panose="020B0604020202020204" pitchFamily="34" charset="0"/>
                <a:ea typeface="微软雅黑" panose="020B0503020204020204" pitchFamily="34" charset="-122"/>
                <a:sym typeface="Arial" panose="020B0604020202020204" pitchFamily="34" charset="0"/>
              </a:rPr>
              <a:t>作品介绍</a:t>
            </a:r>
            <a:endParaRPr lang="en-US" altLang="zh-CN" sz="4800" b="1" dirty="0">
              <a:latin typeface="Arial" panose="020B0604020202020204" pitchFamily="34" charset="0"/>
              <a:ea typeface="微软雅黑" panose="020B0503020204020204" pitchFamily="34" charset="-122"/>
              <a:sym typeface="Arial" panose="020B0604020202020204" pitchFamily="34" charset="0"/>
            </a:endParaRPr>
          </a:p>
        </p:txBody>
      </p:sp>
      <p:sp>
        <p:nvSpPr>
          <p:cNvPr id="7" name="圆角矩形 6"/>
          <p:cNvSpPr/>
          <p:nvPr/>
        </p:nvSpPr>
        <p:spPr>
          <a:xfrm>
            <a:off x="4164979" y="491788"/>
            <a:ext cx="2492995" cy="480878"/>
          </a:xfrm>
          <a:prstGeom prst="roundRect">
            <a:avLst>
              <a:gd name="adj" fmla="val 50000"/>
            </a:avLst>
          </a:prstGeom>
          <a:solidFill>
            <a:srgbClr val="0070C0"/>
          </a:solidFill>
          <a:ln w="12700" cap="flat" cmpd="sng" algn="ctr">
            <a:noFill/>
            <a:prstDash val="solid"/>
          </a:ln>
          <a:effectLst/>
        </p:spPr>
        <p:txBody>
          <a:bodyPr rtlCol="0" anchor="ctr"/>
          <a:lstStyle/>
          <a:p>
            <a:pPr lvl="0" algn="ctr"/>
            <a:r>
              <a:rPr lang="zh-CN" altLang="en-US" sz="2800" kern="0" dirty="0">
                <a:solidFill>
                  <a:schemeClr val="bg1"/>
                </a:solidFill>
                <a:cs typeface="+mn-ea"/>
                <a:sym typeface="+mn-lt"/>
              </a:rPr>
              <a:t>具体省份</a:t>
            </a:r>
            <a:endParaRPr lang="zh-CN" altLang="en-US" sz="2800" b="1" kern="0" spc="400" dirty="0">
              <a:solidFill>
                <a:schemeClr val="bg1"/>
              </a:solidFill>
              <a:cs typeface="+mn-ea"/>
              <a:sym typeface="+mn-lt"/>
            </a:endParaRPr>
          </a:p>
        </p:txBody>
      </p:sp>
      <p:sp>
        <p:nvSpPr>
          <p:cNvPr id="2" name="文本框 1"/>
          <p:cNvSpPr txBox="1"/>
          <p:nvPr/>
        </p:nvSpPr>
        <p:spPr>
          <a:xfrm>
            <a:off x="8547897" y="1267524"/>
            <a:ext cx="2409825" cy="2031325"/>
          </a:xfrm>
          <a:prstGeom prst="rect">
            <a:avLst/>
          </a:prstGeom>
          <a:noFill/>
        </p:spPr>
        <p:txBody>
          <a:bodyPr wrap="square" rtlCol="0">
            <a:spAutoFit/>
          </a:bodyPr>
          <a:lstStyle/>
          <a:p>
            <a:pPr lvl="0" eaLnBrk="0" fontAlgn="base" hangingPunct="0">
              <a:spcBef>
                <a:spcPct val="0"/>
              </a:spcBef>
              <a:spcAft>
                <a:spcPct val="0"/>
              </a:spcAft>
            </a:pPr>
            <a:r>
              <a:rPr lang="zh-CN" altLang="en-US" dirty="0">
                <a:latin typeface="+mn-ea"/>
              </a:rPr>
              <a:t>右侧的矩形树图展示了该省份该方向的具体指标，同一颜色为同一指标，点击进入可放大显示，点击下方的根节点可回到初始状态。</a:t>
            </a:r>
            <a:endParaRPr lang="zh-CN" altLang="zh-CN" sz="2800" dirty="0">
              <a:latin typeface="+mn-ea"/>
            </a:endParaRPr>
          </a:p>
        </p:txBody>
      </p:sp>
      <p:pic>
        <p:nvPicPr>
          <p:cNvPr id="3" name="图片 2"/>
          <p:cNvPicPr>
            <a:picLocks noChangeAspect="1"/>
          </p:cNvPicPr>
          <p:nvPr/>
        </p:nvPicPr>
        <p:blipFill>
          <a:blip r:embed="rId2"/>
          <a:stretch>
            <a:fillRect/>
          </a:stretch>
        </p:blipFill>
        <p:spPr>
          <a:xfrm>
            <a:off x="433825" y="1267524"/>
            <a:ext cx="7000000" cy="5590476"/>
          </a:xfrm>
          <a:prstGeom prst="rect">
            <a:avLst/>
          </a:prstGeom>
        </p:spPr>
      </p:pic>
    </p:spTree>
    <p:extLst>
      <p:ext uri="{BB962C8B-B14F-4D97-AF65-F5344CB8AC3E}">
        <p14:creationId xmlns:p14="http://schemas.microsoft.com/office/powerpoint/2010/main" val="3266354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circle(in)">
                                      <p:cBhvr>
                                        <p:cTn id="7" dur="20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heel(1)">
                                      <p:cBhvr>
                                        <p:cTn id="12" dur="20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2">
                                            <p:txEl>
                                              <p:pRg st="0" end="0"/>
                                            </p:txEl>
                                          </p:spTgt>
                                        </p:tgtEl>
                                        <p:attrNameLst>
                                          <p:attrName>style.visibility</p:attrName>
                                        </p:attrNameLst>
                                      </p:cBhvr>
                                      <p:to>
                                        <p:strVal val="visible"/>
                                      </p:to>
                                    </p:set>
                                    <p:animEffect transition="in" filter="randombar(horizontal)">
                                      <p:cBhvr>
                                        <p:cTn id="17" dur="5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矩形 35"/>
          <p:cNvSpPr/>
          <p:nvPr/>
        </p:nvSpPr>
        <p:spPr>
          <a:xfrm>
            <a:off x="0" y="491788"/>
            <a:ext cx="621680" cy="3693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Arial" panose="020B0604020202020204" pitchFamily="34" charset="0"/>
              <a:ea typeface="微软雅黑" panose="020B0503020204020204" pitchFamily="34" charset="-122"/>
              <a:sym typeface="Arial" panose="020B0604020202020204" pitchFamily="34" charset="0"/>
            </a:endParaRPr>
          </a:p>
        </p:txBody>
      </p:sp>
      <p:sp>
        <p:nvSpPr>
          <p:cNvPr id="37" name="矩形 36"/>
          <p:cNvSpPr/>
          <p:nvPr/>
        </p:nvSpPr>
        <p:spPr>
          <a:xfrm>
            <a:off x="892356" y="255983"/>
            <a:ext cx="2646878" cy="830997"/>
          </a:xfrm>
          <a:prstGeom prst="rect">
            <a:avLst/>
          </a:prstGeom>
        </p:spPr>
        <p:txBody>
          <a:bodyPr wrap="none">
            <a:spAutoFit/>
          </a:bodyPr>
          <a:lstStyle/>
          <a:p>
            <a:pPr lvl="0" algn="l">
              <a:buClrTx/>
              <a:buSzTx/>
              <a:buFontTx/>
            </a:pPr>
            <a:r>
              <a:rPr lang="zh-CN" altLang="en-US" sz="4800" b="1" dirty="0">
                <a:latin typeface="Arial" panose="020B0604020202020204" pitchFamily="34" charset="0"/>
                <a:ea typeface="微软雅黑" panose="020B0503020204020204" pitchFamily="34" charset="-122"/>
                <a:sym typeface="Arial" panose="020B0604020202020204" pitchFamily="34" charset="0"/>
              </a:rPr>
              <a:t>作品介绍</a:t>
            </a:r>
            <a:endParaRPr lang="en-US" altLang="zh-CN" sz="4800" b="1" dirty="0">
              <a:latin typeface="Arial" panose="020B0604020202020204" pitchFamily="34" charset="0"/>
              <a:ea typeface="微软雅黑" panose="020B0503020204020204" pitchFamily="34" charset="-122"/>
              <a:sym typeface="Arial" panose="020B0604020202020204" pitchFamily="34" charset="0"/>
            </a:endParaRPr>
          </a:p>
        </p:txBody>
      </p:sp>
      <p:sp>
        <p:nvSpPr>
          <p:cNvPr id="7" name="圆角矩形 6"/>
          <p:cNvSpPr/>
          <p:nvPr/>
        </p:nvSpPr>
        <p:spPr>
          <a:xfrm>
            <a:off x="4164979" y="491788"/>
            <a:ext cx="2492995" cy="480878"/>
          </a:xfrm>
          <a:prstGeom prst="roundRect">
            <a:avLst>
              <a:gd name="adj" fmla="val 50000"/>
            </a:avLst>
          </a:prstGeom>
          <a:solidFill>
            <a:srgbClr val="0070C0"/>
          </a:solidFill>
          <a:ln w="12700" cap="flat" cmpd="sng" algn="ctr">
            <a:noFill/>
            <a:prstDash val="solid"/>
          </a:ln>
          <a:effectLst/>
        </p:spPr>
        <p:txBody>
          <a:bodyPr rtlCol="0" anchor="ctr"/>
          <a:lstStyle/>
          <a:p>
            <a:pPr lvl="0" algn="ctr"/>
            <a:r>
              <a:rPr lang="zh-CN" altLang="en-US" sz="2800" kern="0" dirty="0">
                <a:solidFill>
                  <a:schemeClr val="bg1"/>
                </a:solidFill>
                <a:cs typeface="+mn-ea"/>
                <a:sym typeface="+mn-lt"/>
              </a:rPr>
              <a:t>具体省份</a:t>
            </a:r>
            <a:endParaRPr lang="zh-CN" altLang="en-US" sz="2800" b="1" kern="0" spc="400" dirty="0">
              <a:solidFill>
                <a:schemeClr val="bg1"/>
              </a:solidFill>
              <a:cs typeface="+mn-ea"/>
              <a:sym typeface="+mn-lt"/>
            </a:endParaRPr>
          </a:p>
        </p:txBody>
      </p:sp>
      <p:sp>
        <p:nvSpPr>
          <p:cNvPr id="2" name="文本框 1"/>
          <p:cNvSpPr txBox="1"/>
          <p:nvPr/>
        </p:nvSpPr>
        <p:spPr>
          <a:xfrm>
            <a:off x="9694415" y="2090876"/>
            <a:ext cx="2308195" cy="923330"/>
          </a:xfrm>
          <a:prstGeom prst="rect">
            <a:avLst/>
          </a:prstGeom>
          <a:noFill/>
        </p:spPr>
        <p:txBody>
          <a:bodyPr wrap="square" rtlCol="0">
            <a:spAutoFit/>
          </a:bodyPr>
          <a:lstStyle/>
          <a:p>
            <a:pPr lvl="0" eaLnBrk="0" fontAlgn="base" hangingPunct="0">
              <a:spcBef>
                <a:spcPct val="0"/>
              </a:spcBef>
              <a:spcAft>
                <a:spcPct val="0"/>
              </a:spcAft>
            </a:pPr>
            <a:r>
              <a:rPr lang="zh-CN" altLang="en-US" dirty="0">
                <a:latin typeface="+mn-ea"/>
              </a:rPr>
              <a:t>再次点击具体省份，然后我们也可以查看上海市的数据</a:t>
            </a:r>
            <a:endParaRPr lang="zh-CN" altLang="zh-CN" sz="2800" dirty="0">
              <a:latin typeface="+mn-ea"/>
            </a:endParaRPr>
          </a:p>
        </p:txBody>
      </p:sp>
      <p:pic>
        <p:nvPicPr>
          <p:cNvPr id="4" name="图片 3"/>
          <p:cNvPicPr>
            <a:picLocks noChangeAspect="1"/>
          </p:cNvPicPr>
          <p:nvPr/>
        </p:nvPicPr>
        <p:blipFill>
          <a:blip r:embed="rId2"/>
          <a:stretch>
            <a:fillRect/>
          </a:stretch>
        </p:blipFill>
        <p:spPr>
          <a:xfrm>
            <a:off x="310840" y="2090876"/>
            <a:ext cx="9011393" cy="4023288"/>
          </a:xfrm>
          <a:prstGeom prst="rect">
            <a:avLst/>
          </a:prstGeom>
        </p:spPr>
      </p:pic>
    </p:spTree>
    <p:extLst>
      <p:ext uri="{BB962C8B-B14F-4D97-AF65-F5344CB8AC3E}">
        <p14:creationId xmlns:p14="http://schemas.microsoft.com/office/powerpoint/2010/main" val="1657727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randombar(horizontal)">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2">
                                            <p:txEl>
                                              <p:pRg st="0" end="0"/>
                                            </p:txEl>
                                          </p:spTgt>
                                        </p:tgtEl>
                                        <p:attrNameLst>
                                          <p:attrName>style.visibility</p:attrName>
                                        </p:attrNameLst>
                                      </p:cBhvr>
                                      <p:to>
                                        <p:strVal val="visible"/>
                                      </p:to>
                                    </p:set>
                                    <p:animEffect transition="in" filter="randombar(horizontal)">
                                      <p:cBhvr>
                                        <p:cTn id="17" dur="5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519095" y="209127"/>
            <a:ext cx="3877985" cy="1390509"/>
          </a:xfrm>
          <a:prstGeom prst="rect">
            <a:avLst/>
          </a:prstGeom>
          <a:noFill/>
        </p:spPr>
        <p:txBody>
          <a:bodyPr wrap="none" rtlCol="0">
            <a:spAutoFit/>
          </a:bodyPr>
          <a:lstStyle/>
          <a:p>
            <a:pPr algn="just">
              <a:lnSpc>
                <a:spcPct val="130000"/>
              </a:lnSpc>
            </a:pPr>
            <a:r>
              <a:rPr lang="zh-CN" altLang="en-US" sz="7200" b="1" dirty="0">
                <a:solidFill>
                  <a:schemeClr val="tx1">
                    <a:lumMod val="75000"/>
                    <a:lumOff val="25000"/>
                  </a:schemeClr>
                </a:solidFill>
                <a:cs typeface="+mn-ea"/>
                <a:sym typeface="+mn-lt"/>
              </a:rPr>
              <a:t>内容大纲</a:t>
            </a:r>
            <a:endParaRPr lang="en-US" altLang="zh-CN" sz="7200" b="1" dirty="0">
              <a:solidFill>
                <a:schemeClr val="tx1">
                  <a:lumMod val="75000"/>
                  <a:lumOff val="25000"/>
                </a:schemeClr>
              </a:solidFill>
              <a:cs typeface="+mn-ea"/>
              <a:sym typeface="+mn-lt"/>
            </a:endParaRPr>
          </a:p>
        </p:txBody>
      </p:sp>
      <p:pic>
        <p:nvPicPr>
          <p:cNvPr id="26" name="图片 2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25712" y="540163"/>
            <a:ext cx="6092288" cy="6092288"/>
          </a:xfrm>
          <a:prstGeom prst="rect">
            <a:avLst/>
          </a:prstGeom>
          <a:effectLst>
            <a:outerShdw blurRad="50800" dist="38100" dir="2700000" algn="tl" rotWithShape="0">
              <a:prstClr val="black">
                <a:alpha val="40000"/>
              </a:prstClr>
            </a:outerShdw>
          </a:effectLst>
        </p:spPr>
      </p:pic>
      <p:sp>
        <p:nvSpPr>
          <p:cNvPr id="44" name="圆角矩形 43"/>
          <p:cNvSpPr/>
          <p:nvPr/>
        </p:nvSpPr>
        <p:spPr>
          <a:xfrm>
            <a:off x="1535231" y="2391064"/>
            <a:ext cx="491917" cy="503773"/>
          </a:xfrm>
          <a:prstGeom prst="round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370" tIns="45685" rIns="91370" bIns="45685" anchor="ctr"/>
          <a:lstStyle/>
          <a:p>
            <a:pPr algn="ctr">
              <a:defRPr/>
            </a:pPr>
            <a:r>
              <a:rPr lang="en-US" altLang="zh-CN" sz="2700" dirty="0">
                <a:latin typeface="Impact" panose="020B0806030902050204" pitchFamily="34" charset="0"/>
                <a:cs typeface="+mn-ea"/>
                <a:sym typeface="+mn-lt"/>
              </a:rPr>
              <a:t>1</a:t>
            </a:r>
            <a:endParaRPr lang="zh-CN" altLang="en-US" sz="2700" dirty="0">
              <a:latin typeface="Impact" panose="020B0806030902050204" pitchFamily="34" charset="0"/>
              <a:cs typeface="+mn-ea"/>
              <a:sym typeface="+mn-lt"/>
            </a:endParaRPr>
          </a:p>
        </p:txBody>
      </p:sp>
      <p:sp>
        <p:nvSpPr>
          <p:cNvPr id="46" name="圆角矩形 45"/>
          <p:cNvSpPr/>
          <p:nvPr/>
        </p:nvSpPr>
        <p:spPr>
          <a:xfrm>
            <a:off x="1535231" y="3090267"/>
            <a:ext cx="491917" cy="503773"/>
          </a:xfrm>
          <a:prstGeom prst="roundRect">
            <a:avLst/>
          </a:prstGeom>
          <a:solidFill>
            <a:srgbClr val="0070C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370" tIns="45685" rIns="91370" bIns="45685" anchor="ctr"/>
          <a:lstStyle/>
          <a:p>
            <a:pPr algn="ctr">
              <a:defRPr/>
            </a:pPr>
            <a:r>
              <a:rPr lang="en-US" altLang="zh-CN" sz="2700" dirty="0">
                <a:latin typeface="Impact" panose="020B0806030902050204" pitchFamily="34" charset="0"/>
                <a:cs typeface="+mn-ea"/>
                <a:sym typeface="+mn-lt"/>
              </a:rPr>
              <a:t>2</a:t>
            </a:r>
            <a:endParaRPr lang="zh-CN" altLang="en-US" sz="2700" dirty="0">
              <a:latin typeface="Impact" panose="020B0806030902050204" pitchFamily="34" charset="0"/>
              <a:cs typeface="+mn-ea"/>
              <a:sym typeface="+mn-lt"/>
            </a:endParaRPr>
          </a:p>
        </p:txBody>
      </p:sp>
      <p:grpSp>
        <p:nvGrpSpPr>
          <p:cNvPr id="47" name="组合 46"/>
          <p:cNvGrpSpPr/>
          <p:nvPr/>
        </p:nvGrpSpPr>
        <p:grpSpPr>
          <a:xfrm>
            <a:off x="2165350" y="3089910"/>
            <a:ext cx="3326130" cy="503555"/>
            <a:chOff x="6315199" y="2410178"/>
            <a:chExt cx="3745131" cy="511504"/>
          </a:xfrm>
          <a:solidFill>
            <a:srgbClr val="0070C0"/>
          </a:solidFill>
        </p:grpSpPr>
        <p:sp>
          <p:nvSpPr>
            <p:cNvPr id="48" name="圆角矩形 47"/>
            <p:cNvSpPr/>
            <p:nvPr/>
          </p:nvSpPr>
          <p:spPr>
            <a:xfrm>
              <a:off x="6315199" y="2410178"/>
              <a:ext cx="3744416" cy="511504"/>
            </a:xfrm>
            <a:prstGeom prst="round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endParaRPr lang="zh-CN" altLang="en-US" sz="3600" dirty="0">
                <a:cs typeface="+mn-ea"/>
                <a:sym typeface="+mn-lt"/>
              </a:endParaRPr>
            </a:p>
          </p:txBody>
        </p:sp>
        <p:sp>
          <p:nvSpPr>
            <p:cNvPr id="49" name="矩形 48"/>
            <p:cNvSpPr/>
            <p:nvPr/>
          </p:nvSpPr>
          <p:spPr>
            <a:xfrm>
              <a:off x="6315199" y="2450169"/>
              <a:ext cx="3745131" cy="436036"/>
            </a:xfrm>
            <a:prstGeom prst="rect">
              <a:avLst/>
            </a:prstGeom>
            <a:grpFill/>
          </p:spPr>
          <p:txBody>
            <a:bodyPr wrap="square" lIns="121960" tIns="60980" rIns="121960" bIns="60980">
              <a:spAutoFit/>
            </a:bodyPr>
            <a:lstStyle/>
            <a:p>
              <a:pPr algn="ctr">
                <a:defRPr/>
              </a:pPr>
              <a:r>
                <a:rPr lang="zh-CN" altLang="en-US" sz="2000" b="1" kern="100" dirty="0">
                  <a:solidFill>
                    <a:schemeClr val="bg1"/>
                  </a:solidFill>
                  <a:cs typeface="+mn-ea"/>
                  <a:sym typeface="+mn-lt"/>
                </a:rPr>
                <a:t>思路设计</a:t>
              </a:r>
              <a:endParaRPr lang="zh-CN" altLang="zh-CN" sz="2000" b="1" kern="100" dirty="0">
                <a:solidFill>
                  <a:schemeClr val="bg1"/>
                </a:solidFill>
                <a:cs typeface="+mn-ea"/>
                <a:sym typeface="+mn-lt"/>
              </a:endParaRPr>
            </a:p>
          </p:txBody>
        </p:sp>
      </p:grpSp>
      <p:sp>
        <p:nvSpPr>
          <p:cNvPr id="50" name="圆角矩形 49"/>
          <p:cNvSpPr/>
          <p:nvPr/>
        </p:nvSpPr>
        <p:spPr>
          <a:xfrm>
            <a:off x="1535231" y="3779068"/>
            <a:ext cx="491917" cy="503773"/>
          </a:xfrm>
          <a:prstGeom prst="round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370" tIns="45685" rIns="91370" bIns="45685" anchor="ctr"/>
          <a:lstStyle/>
          <a:p>
            <a:pPr algn="ctr">
              <a:defRPr/>
            </a:pPr>
            <a:r>
              <a:rPr lang="en-US" altLang="zh-CN" sz="2700" dirty="0">
                <a:latin typeface="Impact" panose="020B0806030902050204" pitchFamily="34" charset="0"/>
                <a:cs typeface="+mn-ea"/>
                <a:sym typeface="+mn-lt"/>
              </a:rPr>
              <a:t>3</a:t>
            </a:r>
            <a:endParaRPr lang="zh-CN" altLang="en-US" sz="2700" dirty="0">
              <a:latin typeface="Impact" panose="020B0806030902050204" pitchFamily="34" charset="0"/>
              <a:cs typeface="+mn-ea"/>
              <a:sym typeface="+mn-lt"/>
            </a:endParaRPr>
          </a:p>
        </p:txBody>
      </p:sp>
      <p:grpSp>
        <p:nvGrpSpPr>
          <p:cNvPr id="51" name="组合 50"/>
          <p:cNvGrpSpPr/>
          <p:nvPr/>
        </p:nvGrpSpPr>
        <p:grpSpPr>
          <a:xfrm>
            <a:off x="2183130" y="3778885"/>
            <a:ext cx="3308350" cy="503773"/>
            <a:chOff x="6339097" y="3296031"/>
            <a:chExt cx="3744416" cy="511504"/>
          </a:xfrm>
          <a:solidFill>
            <a:schemeClr val="accent2"/>
          </a:solidFill>
        </p:grpSpPr>
        <p:sp>
          <p:nvSpPr>
            <p:cNvPr id="52" name="圆角矩形 51"/>
            <p:cNvSpPr/>
            <p:nvPr/>
          </p:nvSpPr>
          <p:spPr>
            <a:xfrm>
              <a:off x="6339097" y="3296031"/>
              <a:ext cx="3744416" cy="511504"/>
            </a:xfrm>
            <a:prstGeom prst="round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endParaRPr lang="zh-CN" altLang="en-US" sz="3600" dirty="0">
                <a:cs typeface="+mn-ea"/>
                <a:sym typeface="+mn-lt"/>
              </a:endParaRPr>
            </a:p>
          </p:txBody>
        </p:sp>
        <p:sp>
          <p:nvSpPr>
            <p:cNvPr id="53" name="矩形 52"/>
            <p:cNvSpPr/>
            <p:nvPr/>
          </p:nvSpPr>
          <p:spPr>
            <a:xfrm>
              <a:off x="6349496" y="3336004"/>
              <a:ext cx="3711958" cy="435847"/>
            </a:xfrm>
            <a:prstGeom prst="rect">
              <a:avLst/>
            </a:prstGeom>
            <a:grpFill/>
          </p:spPr>
          <p:txBody>
            <a:bodyPr wrap="square" lIns="121960" tIns="60980" rIns="121960" bIns="60980">
              <a:spAutoFit/>
            </a:bodyPr>
            <a:lstStyle/>
            <a:p>
              <a:pPr algn="ctr">
                <a:defRPr/>
              </a:pPr>
              <a:r>
                <a:rPr lang="zh-CN" altLang="en-US" sz="2000" b="1" dirty="0">
                  <a:solidFill>
                    <a:schemeClr val="bg1"/>
                  </a:solidFill>
                  <a:latin typeface="Arial" panose="020B0604020202020204" pitchFamily="34" charset="0"/>
                  <a:ea typeface="微软雅黑" panose="020B0503020204020204" pitchFamily="34" charset="-122"/>
                  <a:sym typeface="Arial" panose="020B0604020202020204" pitchFamily="34" charset="0"/>
                </a:rPr>
                <a:t>作品介绍</a:t>
              </a:r>
              <a:endParaRPr lang="zh-CN" altLang="zh-CN" sz="2000" b="1" kern="100" dirty="0">
                <a:solidFill>
                  <a:schemeClr val="bg1"/>
                </a:solidFill>
                <a:cs typeface="+mn-ea"/>
                <a:sym typeface="+mn-lt"/>
              </a:endParaRPr>
            </a:p>
          </p:txBody>
        </p:sp>
      </p:grpSp>
      <p:sp>
        <p:nvSpPr>
          <p:cNvPr id="54" name="圆角矩形 53"/>
          <p:cNvSpPr/>
          <p:nvPr/>
        </p:nvSpPr>
        <p:spPr>
          <a:xfrm>
            <a:off x="1535231" y="4481918"/>
            <a:ext cx="491917" cy="503773"/>
          </a:xfrm>
          <a:prstGeom prst="roundRect">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370" tIns="45685" rIns="91370" bIns="45685" anchor="ctr"/>
          <a:lstStyle/>
          <a:p>
            <a:pPr algn="ctr">
              <a:defRPr/>
            </a:pPr>
            <a:r>
              <a:rPr lang="en-US" altLang="zh-CN" sz="2700" dirty="0">
                <a:latin typeface="Impact" panose="020B0806030902050204" pitchFamily="34" charset="0"/>
                <a:cs typeface="+mn-ea"/>
                <a:sym typeface="+mn-lt"/>
              </a:rPr>
              <a:t>4</a:t>
            </a:r>
            <a:endParaRPr lang="zh-CN" altLang="en-US" sz="2700" dirty="0">
              <a:latin typeface="Impact" panose="020B0806030902050204" pitchFamily="34" charset="0"/>
              <a:cs typeface="+mn-ea"/>
              <a:sym typeface="+mn-lt"/>
            </a:endParaRPr>
          </a:p>
        </p:txBody>
      </p:sp>
      <p:grpSp>
        <p:nvGrpSpPr>
          <p:cNvPr id="55" name="组合 54"/>
          <p:cNvGrpSpPr/>
          <p:nvPr/>
        </p:nvGrpSpPr>
        <p:grpSpPr>
          <a:xfrm>
            <a:off x="2183130" y="4481830"/>
            <a:ext cx="3308350" cy="503555"/>
            <a:chOff x="6339097" y="4180903"/>
            <a:chExt cx="3744416" cy="511504"/>
          </a:xfrm>
          <a:solidFill>
            <a:schemeClr val="accent3"/>
          </a:solidFill>
        </p:grpSpPr>
        <p:sp>
          <p:nvSpPr>
            <p:cNvPr id="56" name="圆角矩形 55"/>
            <p:cNvSpPr/>
            <p:nvPr/>
          </p:nvSpPr>
          <p:spPr>
            <a:xfrm>
              <a:off x="6339097" y="4180903"/>
              <a:ext cx="3744416" cy="511504"/>
            </a:xfrm>
            <a:prstGeom prst="round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endParaRPr lang="zh-CN" altLang="en-US" sz="3600" dirty="0">
                <a:cs typeface="+mn-ea"/>
                <a:sym typeface="+mn-lt"/>
              </a:endParaRPr>
            </a:p>
          </p:txBody>
        </p:sp>
        <p:sp>
          <p:nvSpPr>
            <p:cNvPr id="57" name="矩形 56"/>
            <p:cNvSpPr/>
            <p:nvPr/>
          </p:nvSpPr>
          <p:spPr>
            <a:xfrm>
              <a:off x="6349159" y="4222185"/>
              <a:ext cx="3712075" cy="437731"/>
            </a:xfrm>
            <a:prstGeom prst="rect">
              <a:avLst/>
            </a:prstGeom>
            <a:grpFill/>
          </p:spPr>
          <p:txBody>
            <a:bodyPr wrap="square" lIns="121960" tIns="60980" rIns="121960" bIns="60980">
              <a:spAutoFit/>
            </a:bodyPr>
            <a:lstStyle/>
            <a:p>
              <a:pPr algn="ctr">
                <a:defRPr/>
              </a:pPr>
              <a:r>
                <a:rPr lang="zh-CN" altLang="en-US" sz="2000" b="1" kern="100" dirty="0">
                  <a:solidFill>
                    <a:schemeClr val="bg1"/>
                  </a:solidFill>
                  <a:cs typeface="+mn-ea"/>
                  <a:sym typeface="+mn-lt"/>
                </a:rPr>
                <a:t>技术栈</a:t>
              </a:r>
              <a:endParaRPr lang="en-US" altLang="zh-CN" sz="2000" b="1" kern="100" dirty="0">
                <a:solidFill>
                  <a:schemeClr val="bg1"/>
                </a:solidFill>
                <a:cs typeface="+mn-ea"/>
                <a:sym typeface="+mn-lt"/>
              </a:endParaRPr>
            </a:p>
          </p:txBody>
        </p:sp>
      </p:grpSp>
      <p:grpSp>
        <p:nvGrpSpPr>
          <p:cNvPr id="63" name="组合 62"/>
          <p:cNvGrpSpPr/>
          <p:nvPr/>
        </p:nvGrpSpPr>
        <p:grpSpPr>
          <a:xfrm>
            <a:off x="2191385" y="2387600"/>
            <a:ext cx="3299460" cy="502920"/>
            <a:chOff x="3451" y="3760"/>
            <a:chExt cx="5196" cy="792"/>
          </a:xfrm>
        </p:grpSpPr>
        <p:sp>
          <p:nvSpPr>
            <p:cNvPr id="45" name="圆角矩形 44"/>
            <p:cNvSpPr/>
            <p:nvPr/>
          </p:nvSpPr>
          <p:spPr>
            <a:xfrm>
              <a:off x="3451" y="3760"/>
              <a:ext cx="5197" cy="793"/>
            </a:xfrm>
            <a:prstGeom prst="round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endParaRPr lang="zh-CN" altLang="en-US" sz="3600" dirty="0">
                <a:cs typeface="+mn-ea"/>
                <a:sym typeface="+mn-lt"/>
              </a:endParaRPr>
            </a:p>
          </p:txBody>
        </p:sp>
        <p:sp>
          <p:nvSpPr>
            <p:cNvPr id="58" name="矩形 57"/>
            <p:cNvSpPr/>
            <p:nvPr/>
          </p:nvSpPr>
          <p:spPr>
            <a:xfrm>
              <a:off x="3452" y="3874"/>
              <a:ext cx="5165" cy="628"/>
            </a:xfrm>
            <a:prstGeom prst="rect">
              <a:avLst/>
            </a:prstGeom>
          </p:spPr>
          <p:txBody>
            <a:bodyPr wrap="square">
              <a:spAutoFit/>
            </a:bodyPr>
            <a:lstStyle/>
            <a:p>
              <a:pPr algn="ctr"/>
              <a:r>
                <a:rPr lang="zh-CN" altLang="en-US" sz="2000"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灵感来源</a:t>
              </a:r>
              <a:endParaRPr lang="en-US" altLang="zh-CN" sz="2000"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59" name="圆角矩形 58"/>
          <p:cNvSpPr/>
          <p:nvPr/>
        </p:nvSpPr>
        <p:spPr>
          <a:xfrm>
            <a:off x="1535231" y="5225503"/>
            <a:ext cx="491917" cy="503773"/>
          </a:xfrm>
          <a:prstGeom prst="round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370" tIns="45685" rIns="91370" bIns="45685" anchor="ctr"/>
          <a:lstStyle/>
          <a:p>
            <a:pPr algn="ctr">
              <a:defRPr/>
            </a:pPr>
            <a:r>
              <a:rPr lang="en-US" altLang="zh-CN" sz="2700" dirty="0">
                <a:latin typeface="Impact" panose="020B0806030902050204" pitchFamily="34" charset="0"/>
                <a:cs typeface="+mn-ea"/>
                <a:sym typeface="+mn-lt"/>
              </a:rPr>
              <a:t>5</a:t>
            </a:r>
            <a:endParaRPr lang="zh-CN" altLang="en-US" sz="2700" dirty="0">
              <a:latin typeface="Impact" panose="020B0806030902050204" pitchFamily="34" charset="0"/>
              <a:cs typeface="+mn-ea"/>
              <a:sym typeface="+mn-lt"/>
            </a:endParaRPr>
          </a:p>
        </p:txBody>
      </p:sp>
      <p:grpSp>
        <p:nvGrpSpPr>
          <p:cNvPr id="60" name="组合 59"/>
          <p:cNvGrpSpPr/>
          <p:nvPr/>
        </p:nvGrpSpPr>
        <p:grpSpPr>
          <a:xfrm>
            <a:off x="2182495" y="5225415"/>
            <a:ext cx="3289935" cy="503555"/>
            <a:chOff x="6338374" y="4180903"/>
            <a:chExt cx="3745139" cy="511504"/>
          </a:xfrm>
          <a:solidFill>
            <a:schemeClr val="accent4"/>
          </a:solidFill>
        </p:grpSpPr>
        <p:sp>
          <p:nvSpPr>
            <p:cNvPr id="61" name="圆角矩形 60"/>
            <p:cNvSpPr/>
            <p:nvPr/>
          </p:nvSpPr>
          <p:spPr>
            <a:xfrm>
              <a:off x="6339097" y="4180903"/>
              <a:ext cx="3744416" cy="511504"/>
            </a:xfrm>
            <a:prstGeom prst="round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endParaRPr lang="zh-CN" altLang="en-US" sz="3600" dirty="0">
                <a:cs typeface="+mn-ea"/>
                <a:sym typeface="+mn-lt"/>
              </a:endParaRPr>
            </a:p>
          </p:txBody>
        </p:sp>
        <p:sp>
          <p:nvSpPr>
            <p:cNvPr id="62" name="矩形 61"/>
            <p:cNvSpPr/>
            <p:nvPr/>
          </p:nvSpPr>
          <p:spPr>
            <a:xfrm>
              <a:off x="6338374" y="4222185"/>
              <a:ext cx="3744416" cy="436036"/>
            </a:xfrm>
            <a:prstGeom prst="rect">
              <a:avLst/>
            </a:prstGeom>
            <a:grpFill/>
          </p:spPr>
          <p:txBody>
            <a:bodyPr wrap="square" lIns="121960" tIns="60980" rIns="121960" bIns="60980">
              <a:spAutoFit/>
            </a:bodyPr>
            <a:lstStyle/>
            <a:p>
              <a:pPr algn="ctr">
                <a:defRPr/>
              </a:pPr>
              <a:r>
                <a:rPr lang="zh-CN" altLang="en-US" sz="2000" b="1" kern="100" dirty="0">
                  <a:solidFill>
                    <a:schemeClr val="bg1"/>
                  </a:solidFill>
                  <a:cs typeface="+mn-ea"/>
                  <a:sym typeface="+mn-lt"/>
                </a:rPr>
                <a:t>有待改进</a:t>
              </a:r>
              <a:endParaRPr lang="en-US" altLang="zh-CN" sz="2000" b="1" kern="100" dirty="0">
                <a:solidFill>
                  <a:schemeClr val="bg1"/>
                </a:solidFill>
                <a:cs typeface="+mn-ea"/>
                <a:sym typeface="+mn-lt"/>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p:tgtEl>
                                          <p:spTgt spid="7"/>
                                        </p:tgtEl>
                                        <p:attrNameLst>
                                          <p:attrName>ppt_x</p:attrName>
                                        </p:attrNameLst>
                                      </p:cBhvr>
                                      <p:tavLst>
                                        <p:tav tm="0">
                                          <p:val>
                                            <p:strVal val="#ppt_x-#ppt_w*1.125000"/>
                                          </p:val>
                                        </p:tav>
                                        <p:tav tm="100000">
                                          <p:val>
                                            <p:strVal val="#ppt_x"/>
                                          </p:val>
                                        </p:tav>
                                      </p:tavLst>
                                    </p:anim>
                                    <p:animEffect transition="in" filter="wipe(right)">
                                      <p:cBhvr>
                                        <p:cTn id="8" dur="500"/>
                                        <p:tgtEl>
                                          <p:spTgt spid="7"/>
                                        </p:tgtEl>
                                      </p:cBhvr>
                                    </p:animEffect>
                                  </p:childTnLst>
                                </p:cTn>
                              </p:par>
                            </p:childTnLst>
                          </p:cTn>
                        </p:par>
                        <p:par>
                          <p:cTn id="9" fill="hold">
                            <p:stCondLst>
                              <p:cond delay="500"/>
                            </p:stCondLst>
                            <p:childTnLst>
                              <p:par>
                                <p:cTn id="10" presetID="42" presetClass="entr" presetSubtype="0" fill="hold" nodeType="after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fade">
                                      <p:cBhvr>
                                        <p:cTn id="12" dur="1000"/>
                                        <p:tgtEl>
                                          <p:spTgt spid="26"/>
                                        </p:tgtEl>
                                      </p:cBhvr>
                                    </p:animEffect>
                                    <p:anim calcmode="lin" valueType="num">
                                      <p:cBhvr>
                                        <p:cTn id="13" dur="1000" fill="hold"/>
                                        <p:tgtEl>
                                          <p:spTgt spid="26"/>
                                        </p:tgtEl>
                                        <p:attrNameLst>
                                          <p:attrName>ppt_x</p:attrName>
                                        </p:attrNameLst>
                                      </p:cBhvr>
                                      <p:tavLst>
                                        <p:tav tm="0">
                                          <p:val>
                                            <p:strVal val="#ppt_x"/>
                                          </p:val>
                                        </p:tav>
                                        <p:tav tm="100000">
                                          <p:val>
                                            <p:strVal val="#ppt_x"/>
                                          </p:val>
                                        </p:tav>
                                      </p:tavLst>
                                    </p:anim>
                                    <p:anim calcmode="lin" valueType="num">
                                      <p:cBhvr>
                                        <p:cTn id="14" dur="1000" fill="hold"/>
                                        <p:tgtEl>
                                          <p:spTgt spid="26"/>
                                        </p:tgtEl>
                                        <p:attrNameLst>
                                          <p:attrName>ppt_y</p:attrName>
                                        </p:attrNameLst>
                                      </p:cBhvr>
                                      <p:tavLst>
                                        <p:tav tm="0">
                                          <p:val>
                                            <p:strVal val="#ppt_y+.1"/>
                                          </p:val>
                                        </p:tav>
                                        <p:tav tm="100000">
                                          <p:val>
                                            <p:strVal val="#ppt_y"/>
                                          </p:val>
                                        </p:tav>
                                      </p:tavLst>
                                    </p:anim>
                                  </p:childTnLst>
                                </p:cTn>
                              </p:par>
                            </p:childTnLst>
                          </p:cTn>
                        </p:par>
                        <p:par>
                          <p:cTn id="15" fill="hold">
                            <p:stCondLst>
                              <p:cond delay="1500"/>
                            </p:stCondLst>
                            <p:childTnLst>
                              <p:par>
                                <p:cTn id="16" presetID="10" presetClass="entr" presetSubtype="0" fill="hold" grpId="0" nodeType="afterEffect">
                                  <p:stCondLst>
                                    <p:cond delay="0"/>
                                  </p:stCondLst>
                                  <p:childTnLst>
                                    <p:set>
                                      <p:cBhvr>
                                        <p:cTn id="17" dur="1" fill="hold">
                                          <p:stCondLst>
                                            <p:cond delay="0"/>
                                          </p:stCondLst>
                                        </p:cTn>
                                        <p:tgtEl>
                                          <p:spTgt spid="44"/>
                                        </p:tgtEl>
                                        <p:attrNameLst>
                                          <p:attrName>style.visibility</p:attrName>
                                        </p:attrNameLst>
                                      </p:cBhvr>
                                      <p:to>
                                        <p:strVal val="visible"/>
                                      </p:to>
                                    </p:set>
                                    <p:animEffect transition="in" filter="fade">
                                      <p:cBhvr>
                                        <p:cTn id="18" dur="1000"/>
                                        <p:tgtEl>
                                          <p:spTgt spid="44"/>
                                        </p:tgtEl>
                                      </p:cBhvr>
                                    </p:animEffect>
                                  </p:childTnLst>
                                </p:cTn>
                              </p:par>
                              <p:par>
                                <p:cTn id="19" presetID="56" presetClass="path" presetSubtype="0" accel="50000" decel="50000" fill="hold" grpId="1" nodeType="withEffect">
                                  <p:stCondLst>
                                    <p:cond delay="0"/>
                                  </p:stCondLst>
                                  <p:childTnLst>
                                    <p:animMotion origin="layout" path="M -0.03733 0.04136 L -2.77778E-7 -2.46914E-7 " pathEditMode="relative" rAng="0" ptsTypes="AA">
                                      <p:cBhvr>
                                        <p:cTn id="20" dur="700" fill="hold"/>
                                        <p:tgtEl>
                                          <p:spTgt spid="44"/>
                                        </p:tgtEl>
                                        <p:attrNameLst>
                                          <p:attrName>ppt_x</p:attrName>
                                          <p:attrName>ppt_y</p:attrName>
                                        </p:attrNameLst>
                                      </p:cBhvr>
                                      <p:rCtr x="1858" y="-2068"/>
                                    </p:animMotion>
                                  </p:childTnLst>
                                </p:cTn>
                              </p:par>
                              <p:par>
                                <p:cTn id="21" presetID="22" presetClass="entr" presetSubtype="8" fill="hold" nodeType="withEffect">
                                  <p:stCondLst>
                                    <p:cond delay="0"/>
                                  </p:stCondLst>
                                  <p:childTnLst>
                                    <p:set>
                                      <p:cBhvr>
                                        <p:cTn id="22" dur="1" fill="hold">
                                          <p:stCondLst>
                                            <p:cond delay="0"/>
                                          </p:stCondLst>
                                        </p:cTn>
                                        <p:tgtEl>
                                          <p:spTgt spid="63"/>
                                        </p:tgtEl>
                                        <p:attrNameLst>
                                          <p:attrName>style.visibility</p:attrName>
                                        </p:attrNameLst>
                                      </p:cBhvr>
                                      <p:to>
                                        <p:strVal val="visible"/>
                                      </p:to>
                                    </p:set>
                                    <p:animEffect transition="in" filter="wipe(left)">
                                      <p:cBhvr>
                                        <p:cTn id="23" dur="500"/>
                                        <p:tgtEl>
                                          <p:spTgt spid="63"/>
                                        </p:tgtEl>
                                      </p:cBhvr>
                                    </p:animEffect>
                                  </p:childTnLst>
                                </p:cTn>
                              </p:par>
                              <p:par>
                                <p:cTn id="24" presetID="10" presetClass="entr" presetSubtype="0" fill="hold" grpId="0" nodeType="withEffect">
                                  <p:stCondLst>
                                    <p:cond delay="250"/>
                                  </p:stCondLst>
                                  <p:childTnLst>
                                    <p:set>
                                      <p:cBhvr>
                                        <p:cTn id="25" dur="1" fill="hold">
                                          <p:stCondLst>
                                            <p:cond delay="0"/>
                                          </p:stCondLst>
                                        </p:cTn>
                                        <p:tgtEl>
                                          <p:spTgt spid="46"/>
                                        </p:tgtEl>
                                        <p:attrNameLst>
                                          <p:attrName>style.visibility</p:attrName>
                                        </p:attrNameLst>
                                      </p:cBhvr>
                                      <p:to>
                                        <p:strVal val="visible"/>
                                      </p:to>
                                    </p:set>
                                    <p:animEffect transition="in" filter="fade">
                                      <p:cBhvr>
                                        <p:cTn id="26" dur="1000"/>
                                        <p:tgtEl>
                                          <p:spTgt spid="46"/>
                                        </p:tgtEl>
                                      </p:cBhvr>
                                    </p:animEffect>
                                  </p:childTnLst>
                                </p:cTn>
                              </p:par>
                              <p:par>
                                <p:cTn id="27" presetID="56" presetClass="path" presetSubtype="0" accel="50000" decel="50000" fill="hold" grpId="1" nodeType="withEffect">
                                  <p:stCondLst>
                                    <p:cond delay="250"/>
                                  </p:stCondLst>
                                  <p:childTnLst>
                                    <p:animMotion origin="layout" path="M -0.03733 0.04105 L -2.77778E-7 -1.35802E-6 " pathEditMode="relative" rAng="0" ptsTypes="AA">
                                      <p:cBhvr>
                                        <p:cTn id="28" dur="700" fill="hold"/>
                                        <p:tgtEl>
                                          <p:spTgt spid="46"/>
                                        </p:tgtEl>
                                        <p:attrNameLst>
                                          <p:attrName>ppt_x</p:attrName>
                                          <p:attrName>ppt_y</p:attrName>
                                        </p:attrNameLst>
                                      </p:cBhvr>
                                      <p:rCtr x="1858" y="-2068"/>
                                    </p:animMotion>
                                  </p:childTnLst>
                                </p:cTn>
                              </p:par>
                              <p:par>
                                <p:cTn id="29" presetID="22" presetClass="entr" presetSubtype="8" fill="hold" nodeType="withEffect">
                                  <p:stCondLst>
                                    <p:cond delay="500"/>
                                  </p:stCondLst>
                                  <p:childTnLst>
                                    <p:set>
                                      <p:cBhvr>
                                        <p:cTn id="30" dur="1" fill="hold">
                                          <p:stCondLst>
                                            <p:cond delay="0"/>
                                          </p:stCondLst>
                                        </p:cTn>
                                        <p:tgtEl>
                                          <p:spTgt spid="47"/>
                                        </p:tgtEl>
                                        <p:attrNameLst>
                                          <p:attrName>style.visibility</p:attrName>
                                        </p:attrNameLst>
                                      </p:cBhvr>
                                      <p:to>
                                        <p:strVal val="visible"/>
                                      </p:to>
                                    </p:set>
                                    <p:animEffect transition="in" filter="wipe(left)">
                                      <p:cBhvr>
                                        <p:cTn id="31" dur="500"/>
                                        <p:tgtEl>
                                          <p:spTgt spid="47"/>
                                        </p:tgtEl>
                                      </p:cBhvr>
                                    </p:animEffect>
                                  </p:childTnLst>
                                </p:cTn>
                              </p:par>
                              <p:par>
                                <p:cTn id="32" presetID="10" presetClass="entr" presetSubtype="0" fill="hold" grpId="0" nodeType="withEffect">
                                  <p:stCondLst>
                                    <p:cond delay="500"/>
                                  </p:stCondLst>
                                  <p:childTnLst>
                                    <p:set>
                                      <p:cBhvr>
                                        <p:cTn id="33" dur="1" fill="hold">
                                          <p:stCondLst>
                                            <p:cond delay="0"/>
                                          </p:stCondLst>
                                        </p:cTn>
                                        <p:tgtEl>
                                          <p:spTgt spid="50"/>
                                        </p:tgtEl>
                                        <p:attrNameLst>
                                          <p:attrName>style.visibility</p:attrName>
                                        </p:attrNameLst>
                                      </p:cBhvr>
                                      <p:to>
                                        <p:strVal val="visible"/>
                                      </p:to>
                                    </p:set>
                                    <p:animEffect transition="in" filter="fade">
                                      <p:cBhvr>
                                        <p:cTn id="34" dur="1000"/>
                                        <p:tgtEl>
                                          <p:spTgt spid="50"/>
                                        </p:tgtEl>
                                      </p:cBhvr>
                                    </p:animEffect>
                                  </p:childTnLst>
                                </p:cTn>
                              </p:par>
                              <p:par>
                                <p:cTn id="35" presetID="56" presetClass="path" presetSubtype="0" accel="50000" decel="50000" fill="hold" grpId="1" nodeType="withEffect">
                                  <p:stCondLst>
                                    <p:cond delay="500"/>
                                  </p:stCondLst>
                                  <p:childTnLst>
                                    <p:animMotion origin="layout" path="M -0.03733 0.04105 L -2.77778E-7 -3.33333E-6 " pathEditMode="relative" rAng="0" ptsTypes="AA">
                                      <p:cBhvr>
                                        <p:cTn id="36" dur="700" fill="hold"/>
                                        <p:tgtEl>
                                          <p:spTgt spid="50"/>
                                        </p:tgtEl>
                                        <p:attrNameLst>
                                          <p:attrName>ppt_x</p:attrName>
                                          <p:attrName>ppt_y</p:attrName>
                                        </p:attrNameLst>
                                      </p:cBhvr>
                                      <p:rCtr x="1858" y="-2068"/>
                                    </p:animMotion>
                                  </p:childTnLst>
                                </p:cTn>
                              </p:par>
                              <p:par>
                                <p:cTn id="37" presetID="22" presetClass="entr" presetSubtype="8" fill="hold" nodeType="withEffect">
                                  <p:stCondLst>
                                    <p:cond delay="750"/>
                                  </p:stCondLst>
                                  <p:childTnLst>
                                    <p:set>
                                      <p:cBhvr>
                                        <p:cTn id="38" dur="1" fill="hold">
                                          <p:stCondLst>
                                            <p:cond delay="0"/>
                                          </p:stCondLst>
                                        </p:cTn>
                                        <p:tgtEl>
                                          <p:spTgt spid="51"/>
                                        </p:tgtEl>
                                        <p:attrNameLst>
                                          <p:attrName>style.visibility</p:attrName>
                                        </p:attrNameLst>
                                      </p:cBhvr>
                                      <p:to>
                                        <p:strVal val="visible"/>
                                      </p:to>
                                    </p:set>
                                    <p:animEffect transition="in" filter="wipe(left)">
                                      <p:cBhvr>
                                        <p:cTn id="39" dur="500"/>
                                        <p:tgtEl>
                                          <p:spTgt spid="51"/>
                                        </p:tgtEl>
                                      </p:cBhvr>
                                    </p:animEffect>
                                  </p:childTnLst>
                                </p:cTn>
                              </p:par>
                              <p:par>
                                <p:cTn id="40" presetID="10" presetClass="entr" presetSubtype="0" fill="hold" grpId="0" nodeType="withEffect">
                                  <p:stCondLst>
                                    <p:cond delay="750"/>
                                  </p:stCondLst>
                                  <p:childTnLst>
                                    <p:set>
                                      <p:cBhvr>
                                        <p:cTn id="41" dur="1" fill="hold">
                                          <p:stCondLst>
                                            <p:cond delay="0"/>
                                          </p:stCondLst>
                                        </p:cTn>
                                        <p:tgtEl>
                                          <p:spTgt spid="54"/>
                                        </p:tgtEl>
                                        <p:attrNameLst>
                                          <p:attrName>style.visibility</p:attrName>
                                        </p:attrNameLst>
                                      </p:cBhvr>
                                      <p:to>
                                        <p:strVal val="visible"/>
                                      </p:to>
                                    </p:set>
                                    <p:animEffect transition="in" filter="fade">
                                      <p:cBhvr>
                                        <p:cTn id="42" dur="1000"/>
                                        <p:tgtEl>
                                          <p:spTgt spid="54"/>
                                        </p:tgtEl>
                                      </p:cBhvr>
                                    </p:animEffect>
                                  </p:childTnLst>
                                </p:cTn>
                              </p:par>
                              <p:par>
                                <p:cTn id="43" presetID="56" presetClass="path" presetSubtype="0" accel="50000" decel="50000" fill="hold" grpId="1" nodeType="withEffect">
                                  <p:stCondLst>
                                    <p:cond delay="750"/>
                                  </p:stCondLst>
                                  <p:childTnLst>
                                    <p:animMotion origin="layout" path="M -0.03733 0.04136 L -2.77778E-7 -1.7284E-6 " pathEditMode="relative" rAng="0" ptsTypes="AA">
                                      <p:cBhvr>
                                        <p:cTn id="44" dur="700" fill="hold"/>
                                        <p:tgtEl>
                                          <p:spTgt spid="54"/>
                                        </p:tgtEl>
                                        <p:attrNameLst>
                                          <p:attrName>ppt_x</p:attrName>
                                          <p:attrName>ppt_y</p:attrName>
                                        </p:attrNameLst>
                                      </p:cBhvr>
                                      <p:rCtr x="1858" y="-2068"/>
                                    </p:animMotion>
                                  </p:childTnLst>
                                </p:cTn>
                              </p:par>
                              <p:par>
                                <p:cTn id="45" presetID="22" presetClass="entr" presetSubtype="8" fill="hold" nodeType="withEffect">
                                  <p:stCondLst>
                                    <p:cond delay="1000"/>
                                  </p:stCondLst>
                                  <p:childTnLst>
                                    <p:set>
                                      <p:cBhvr>
                                        <p:cTn id="46" dur="1" fill="hold">
                                          <p:stCondLst>
                                            <p:cond delay="0"/>
                                          </p:stCondLst>
                                        </p:cTn>
                                        <p:tgtEl>
                                          <p:spTgt spid="55"/>
                                        </p:tgtEl>
                                        <p:attrNameLst>
                                          <p:attrName>style.visibility</p:attrName>
                                        </p:attrNameLst>
                                      </p:cBhvr>
                                      <p:to>
                                        <p:strVal val="visible"/>
                                      </p:to>
                                    </p:set>
                                    <p:animEffect transition="in" filter="wipe(left)">
                                      <p:cBhvr>
                                        <p:cTn id="47" dur="500"/>
                                        <p:tgtEl>
                                          <p:spTgt spid="55"/>
                                        </p:tgtEl>
                                      </p:cBhvr>
                                    </p:animEffect>
                                  </p:childTnLst>
                                </p:cTn>
                              </p:par>
                              <p:par>
                                <p:cTn id="48" presetID="10" presetClass="entr" presetSubtype="0" fill="hold" grpId="0" nodeType="withEffect">
                                  <p:stCondLst>
                                    <p:cond delay="750"/>
                                  </p:stCondLst>
                                  <p:childTnLst>
                                    <p:set>
                                      <p:cBhvr>
                                        <p:cTn id="49" dur="1" fill="hold">
                                          <p:stCondLst>
                                            <p:cond delay="0"/>
                                          </p:stCondLst>
                                        </p:cTn>
                                        <p:tgtEl>
                                          <p:spTgt spid="59"/>
                                        </p:tgtEl>
                                        <p:attrNameLst>
                                          <p:attrName>style.visibility</p:attrName>
                                        </p:attrNameLst>
                                      </p:cBhvr>
                                      <p:to>
                                        <p:strVal val="visible"/>
                                      </p:to>
                                    </p:set>
                                    <p:animEffect transition="in" filter="fade">
                                      <p:cBhvr>
                                        <p:cTn id="50" dur="1000"/>
                                        <p:tgtEl>
                                          <p:spTgt spid="59"/>
                                        </p:tgtEl>
                                      </p:cBhvr>
                                    </p:animEffect>
                                  </p:childTnLst>
                                </p:cTn>
                              </p:par>
                              <p:par>
                                <p:cTn id="51" presetID="56" presetClass="path" presetSubtype="0" accel="50000" decel="50000" fill="hold" grpId="1" nodeType="withEffect">
                                  <p:stCondLst>
                                    <p:cond delay="750"/>
                                  </p:stCondLst>
                                  <p:childTnLst>
                                    <p:animMotion origin="layout" path="M -0.03733 0.04136 L -2.77778E-7 -1.7284E-6 " pathEditMode="relative" rAng="0" ptsTypes="AA">
                                      <p:cBhvr>
                                        <p:cTn id="52" dur="700" fill="hold"/>
                                        <p:tgtEl>
                                          <p:spTgt spid="59"/>
                                        </p:tgtEl>
                                        <p:attrNameLst>
                                          <p:attrName>ppt_x</p:attrName>
                                          <p:attrName>ppt_y</p:attrName>
                                        </p:attrNameLst>
                                      </p:cBhvr>
                                      <p:rCtr x="1858" y="-2068"/>
                                    </p:animMotion>
                                  </p:childTnLst>
                                </p:cTn>
                              </p:par>
                              <p:par>
                                <p:cTn id="53" presetID="22" presetClass="entr" presetSubtype="8" fill="hold" nodeType="withEffect">
                                  <p:stCondLst>
                                    <p:cond delay="1000"/>
                                  </p:stCondLst>
                                  <p:childTnLst>
                                    <p:set>
                                      <p:cBhvr>
                                        <p:cTn id="54" dur="1" fill="hold">
                                          <p:stCondLst>
                                            <p:cond delay="0"/>
                                          </p:stCondLst>
                                        </p:cTn>
                                        <p:tgtEl>
                                          <p:spTgt spid="60"/>
                                        </p:tgtEl>
                                        <p:attrNameLst>
                                          <p:attrName>style.visibility</p:attrName>
                                        </p:attrNameLst>
                                      </p:cBhvr>
                                      <p:to>
                                        <p:strVal val="visible"/>
                                      </p:to>
                                    </p:set>
                                    <p:animEffect transition="in" filter="wipe(left)">
                                      <p:cBhvr>
                                        <p:cTn id="55"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44" grpId="0" bldLvl="0" animBg="1"/>
      <p:bldP spid="44" grpId="1" bldLvl="0" animBg="1"/>
      <p:bldP spid="46" grpId="0" bldLvl="0" animBg="1"/>
      <p:bldP spid="46" grpId="1" bldLvl="0" animBg="1"/>
      <p:bldP spid="50" grpId="0" bldLvl="0" animBg="1"/>
      <p:bldP spid="50" grpId="1" bldLvl="0" animBg="1"/>
      <p:bldP spid="54" grpId="0" bldLvl="0" animBg="1"/>
      <p:bldP spid="54" grpId="1" bldLvl="0" animBg="1"/>
      <p:bldP spid="59" grpId="0" bldLvl="0" animBg="1"/>
      <p:bldP spid="59" grpId="1" bldLvl="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矩形 35"/>
          <p:cNvSpPr/>
          <p:nvPr/>
        </p:nvSpPr>
        <p:spPr>
          <a:xfrm>
            <a:off x="0" y="491788"/>
            <a:ext cx="621680" cy="3693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Arial" panose="020B0604020202020204" pitchFamily="34" charset="0"/>
              <a:ea typeface="微软雅黑" panose="020B0503020204020204" pitchFamily="34" charset="-122"/>
              <a:sym typeface="Arial" panose="020B0604020202020204" pitchFamily="34" charset="0"/>
            </a:endParaRPr>
          </a:p>
        </p:txBody>
      </p:sp>
      <p:sp>
        <p:nvSpPr>
          <p:cNvPr id="37" name="矩形 36"/>
          <p:cNvSpPr/>
          <p:nvPr/>
        </p:nvSpPr>
        <p:spPr>
          <a:xfrm>
            <a:off x="892356" y="255983"/>
            <a:ext cx="2646878" cy="830997"/>
          </a:xfrm>
          <a:prstGeom prst="rect">
            <a:avLst/>
          </a:prstGeom>
        </p:spPr>
        <p:txBody>
          <a:bodyPr wrap="none">
            <a:spAutoFit/>
          </a:bodyPr>
          <a:lstStyle/>
          <a:p>
            <a:pPr lvl="0" algn="l">
              <a:buClrTx/>
              <a:buSzTx/>
              <a:buFontTx/>
            </a:pPr>
            <a:r>
              <a:rPr lang="zh-CN" altLang="en-US" sz="4800" b="1" dirty="0">
                <a:latin typeface="Arial" panose="020B0604020202020204" pitchFamily="34" charset="0"/>
                <a:ea typeface="微软雅黑" panose="020B0503020204020204" pitchFamily="34" charset="-122"/>
                <a:sym typeface="Arial" panose="020B0604020202020204" pitchFamily="34" charset="0"/>
              </a:rPr>
              <a:t>作品介绍</a:t>
            </a:r>
            <a:endParaRPr lang="en-US" altLang="zh-CN" sz="4800" b="1" dirty="0">
              <a:latin typeface="Arial" panose="020B0604020202020204" pitchFamily="34" charset="0"/>
              <a:ea typeface="微软雅黑" panose="020B0503020204020204" pitchFamily="34" charset="-122"/>
              <a:sym typeface="Arial" panose="020B0604020202020204" pitchFamily="34" charset="0"/>
            </a:endParaRPr>
          </a:p>
        </p:txBody>
      </p:sp>
      <p:sp>
        <p:nvSpPr>
          <p:cNvPr id="7" name="圆角矩形 6"/>
          <p:cNvSpPr/>
          <p:nvPr/>
        </p:nvSpPr>
        <p:spPr>
          <a:xfrm>
            <a:off x="4236001" y="431042"/>
            <a:ext cx="2492995" cy="480878"/>
          </a:xfrm>
          <a:prstGeom prst="roundRect">
            <a:avLst>
              <a:gd name="adj" fmla="val 50000"/>
            </a:avLst>
          </a:prstGeom>
          <a:solidFill>
            <a:srgbClr val="0070C0"/>
          </a:solidFill>
          <a:ln w="12700" cap="flat" cmpd="sng" algn="ctr">
            <a:noFill/>
            <a:prstDash val="solid"/>
          </a:ln>
          <a:effectLst/>
        </p:spPr>
        <p:txBody>
          <a:bodyPr rtlCol="0" anchor="ctr"/>
          <a:lstStyle/>
          <a:p>
            <a:pPr lvl="0" algn="ctr"/>
            <a:r>
              <a:rPr lang="zh-CN" altLang="en-US" sz="2800" kern="0" dirty="0">
                <a:solidFill>
                  <a:schemeClr val="bg1"/>
                </a:solidFill>
                <a:cs typeface="+mn-ea"/>
                <a:sym typeface="+mn-lt"/>
              </a:rPr>
              <a:t>具体省份</a:t>
            </a:r>
            <a:endParaRPr lang="zh-CN" altLang="en-US" sz="2800" b="1" kern="0" spc="400" dirty="0">
              <a:solidFill>
                <a:schemeClr val="bg1"/>
              </a:solidFill>
              <a:cs typeface="+mn-ea"/>
              <a:sym typeface="+mn-lt"/>
            </a:endParaRPr>
          </a:p>
        </p:txBody>
      </p:sp>
      <p:sp>
        <p:nvSpPr>
          <p:cNvPr id="2" name="文本框 1"/>
          <p:cNvSpPr txBox="1"/>
          <p:nvPr/>
        </p:nvSpPr>
        <p:spPr>
          <a:xfrm>
            <a:off x="9329132" y="1784450"/>
            <a:ext cx="2409825" cy="923330"/>
          </a:xfrm>
          <a:prstGeom prst="rect">
            <a:avLst/>
          </a:prstGeom>
          <a:noFill/>
        </p:spPr>
        <p:txBody>
          <a:bodyPr wrap="square" rtlCol="0">
            <a:spAutoFit/>
          </a:bodyPr>
          <a:lstStyle/>
          <a:p>
            <a:pPr lvl="0" eaLnBrk="0" fontAlgn="base" hangingPunct="0">
              <a:spcBef>
                <a:spcPct val="0"/>
              </a:spcBef>
              <a:spcAft>
                <a:spcPct val="0"/>
              </a:spcAft>
            </a:pPr>
            <a:r>
              <a:rPr lang="zh-CN" altLang="en-US" dirty="0">
                <a:latin typeface="+mn-ea"/>
              </a:rPr>
              <a:t>再次点击具体省份，然后我们也可以查看上海市的数据</a:t>
            </a:r>
            <a:endParaRPr lang="zh-CN" altLang="zh-CN" sz="2800" dirty="0">
              <a:latin typeface="+mn-ea"/>
            </a:endParaRPr>
          </a:p>
        </p:txBody>
      </p:sp>
      <p:pic>
        <p:nvPicPr>
          <p:cNvPr id="3" name="图片 2"/>
          <p:cNvPicPr>
            <a:picLocks noChangeAspect="1"/>
          </p:cNvPicPr>
          <p:nvPr/>
        </p:nvPicPr>
        <p:blipFill>
          <a:blip r:embed="rId2"/>
          <a:stretch>
            <a:fillRect/>
          </a:stretch>
        </p:blipFill>
        <p:spPr>
          <a:xfrm>
            <a:off x="0" y="1784450"/>
            <a:ext cx="8985758" cy="3980429"/>
          </a:xfrm>
          <a:prstGeom prst="rect">
            <a:avLst/>
          </a:prstGeom>
        </p:spPr>
      </p:pic>
    </p:spTree>
    <p:extLst>
      <p:ext uri="{BB962C8B-B14F-4D97-AF65-F5344CB8AC3E}">
        <p14:creationId xmlns:p14="http://schemas.microsoft.com/office/powerpoint/2010/main" val="42609302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heel(1)">
                                      <p:cBhvr>
                                        <p:cTn id="7" dur="20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heel(1)">
                                      <p:cBhvr>
                                        <p:cTn id="12" dur="20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nodeType="clickEffect">
                                  <p:stCondLst>
                                    <p:cond delay="0"/>
                                  </p:stCondLst>
                                  <p:childTnLst>
                                    <p:set>
                                      <p:cBhvr>
                                        <p:cTn id="16" dur="1" fill="hold">
                                          <p:stCondLst>
                                            <p:cond delay="0"/>
                                          </p:stCondLst>
                                        </p:cTn>
                                        <p:tgtEl>
                                          <p:spTgt spid="2">
                                            <p:txEl>
                                              <p:pRg st="0" end="0"/>
                                            </p:txEl>
                                          </p:spTgt>
                                        </p:tgtEl>
                                        <p:attrNameLst>
                                          <p:attrName>style.visibility</p:attrName>
                                        </p:attrNameLst>
                                      </p:cBhvr>
                                      <p:to>
                                        <p:strVal val="visible"/>
                                      </p:to>
                                    </p:set>
                                    <p:animEffect transition="in" filter="wheel(1)">
                                      <p:cBhvr>
                                        <p:cTn id="17" dur="20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矩形 35"/>
          <p:cNvSpPr/>
          <p:nvPr/>
        </p:nvSpPr>
        <p:spPr>
          <a:xfrm>
            <a:off x="0" y="491788"/>
            <a:ext cx="621680" cy="3693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Arial" panose="020B0604020202020204" pitchFamily="34" charset="0"/>
              <a:ea typeface="微软雅黑" panose="020B0503020204020204" pitchFamily="34" charset="-122"/>
              <a:sym typeface="Arial" panose="020B0604020202020204" pitchFamily="34" charset="0"/>
            </a:endParaRPr>
          </a:p>
        </p:txBody>
      </p:sp>
      <p:sp>
        <p:nvSpPr>
          <p:cNvPr id="37" name="矩形 36"/>
          <p:cNvSpPr/>
          <p:nvPr/>
        </p:nvSpPr>
        <p:spPr>
          <a:xfrm>
            <a:off x="892356" y="255983"/>
            <a:ext cx="2646878" cy="830997"/>
          </a:xfrm>
          <a:prstGeom prst="rect">
            <a:avLst/>
          </a:prstGeom>
        </p:spPr>
        <p:txBody>
          <a:bodyPr wrap="none">
            <a:spAutoFit/>
          </a:bodyPr>
          <a:lstStyle/>
          <a:p>
            <a:pPr lvl="0" algn="l">
              <a:buClrTx/>
              <a:buSzTx/>
              <a:buFontTx/>
            </a:pPr>
            <a:r>
              <a:rPr lang="zh-CN" altLang="en-US" sz="4800" b="1" dirty="0">
                <a:latin typeface="Arial" panose="020B0604020202020204" pitchFamily="34" charset="0"/>
                <a:ea typeface="微软雅黑" panose="020B0503020204020204" pitchFamily="34" charset="-122"/>
                <a:sym typeface="Arial" panose="020B0604020202020204" pitchFamily="34" charset="0"/>
              </a:rPr>
              <a:t>作品介绍</a:t>
            </a:r>
            <a:endParaRPr lang="en-US" altLang="zh-CN" sz="4800" b="1" dirty="0">
              <a:latin typeface="Arial" panose="020B0604020202020204" pitchFamily="34" charset="0"/>
              <a:ea typeface="微软雅黑" panose="020B0503020204020204" pitchFamily="34" charset="-122"/>
              <a:sym typeface="Arial" panose="020B0604020202020204" pitchFamily="34" charset="0"/>
            </a:endParaRPr>
          </a:p>
        </p:txBody>
      </p:sp>
      <p:sp>
        <p:nvSpPr>
          <p:cNvPr id="7" name="圆角矩形 6"/>
          <p:cNvSpPr/>
          <p:nvPr/>
        </p:nvSpPr>
        <p:spPr>
          <a:xfrm>
            <a:off x="4164979" y="491788"/>
            <a:ext cx="2492995" cy="480878"/>
          </a:xfrm>
          <a:prstGeom prst="roundRect">
            <a:avLst>
              <a:gd name="adj" fmla="val 50000"/>
            </a:avLst>
          </a:prstGeom>
          <a:solidFill>
            <a:srgbClr val="0070C0"/>
          </a:solidFill>
          <a:ln w="12700" cap="flat" cmpd="sng" algn="ctr">
            <a:noFill/>
            <a:prstDash val="solid"/>
          </a:ln>
          <a:effectLst/>
        </p:spPr>
        <p:txBody>
          <a:bodyPr rtlCol="0" anchor="ctr"/>
          <a:lstStyle/>
          <a:p>
            <a:pPr lvl="0" algn="ctr"/>
            <a:r>
              <a:rPr lang="zh-CN" altLang="en-US" sz="2800" kern="0" dirty="0">
                <a:solidFill>
                  <a:schemeClr val="bg1"/>
                </a:solidFill>
                <a:cs typeface="+mn-ea"/>
                <a:sym typeface="+mn-lt"/>
              </a:rPr>
              <a:t>具体省份</a:t>
            </a:r>
            <a:endParaRPr lang="zh-CN" altLang="en-US" sz="2800" b="1" kern="0" spc="400" dirty="0">
              <a:solidFill>
                <a:schemeClr val="bg1"/>
              </a:solidFill>
              <a:cs typeface="+mn-ea"/>
              <a:sym typeface="+mn-lt"/>
            </a:endParaRPr>
          </a:p>
        </p:txBody>
      </p:sp>
      <p:sp>
        <p:nvSpPr>
          <p:cNvPr id="2" name="文本框 1"/>
          <p:cNvSpPr txBox="1"/>
          <p:nvPr/>
        </p:nvSpPr>
        <p:spPr>
          <a:xfrm>
            <a:off x="9231478" y="1704513"/>
            <a:ext cx="2409825" cy="923330"/>
          </a:xfrm>
          <a:prstGeom prst="rect">
            <a:avLst/>
          </a:prstGeom>
          <a:noFill/>
        </p:spPr>
        <p:txBody>
          <a:bodyPr wrap="square" rtlCol="0">
            <a:spAutoFit/>
          </a:bodyPr>
          <a:lstStyle/>
          <a:p>
            <a:pPr lvl="0" eaLnBrk="0" fontAlgn="base" hangingPunct="0">
              <a:spcBef>
                <a:spcPct val="0"/>
              </a:spcBef>
              <a:spcAft>
                <a:spcPct val="0"/>
              </a:spcAft>
            </a:pPr>
            <a:r>
              <a:rPr lang="zh-CN" altLang="en-US" dirty="0">
                <a:latin typeface="+mn-ea"/>
              </a:rPr>
              <a:t>再次点击具体省份，然后我们也可以查看上海市的数据</a:t>
            </a:r>
            <a:endParaRPr lang="zh-CN" altLang="zh-CN" sz="2800" dirty="0">
              <a:latin typeface="+mn-ea"/>
            </a:endParaRPr>
          </a:p>
        </p:txBody>
      </p:sp>
      <p:pic>
        <p:nvPicPr>
          <p:cNvPr id="4" name="图片 3"/>
          <p:cNvPicPr>
            <a:picLocks noChangeAspect="1"/>
          </p:cNvPicPr>
          <p:nvPr/>
        </p:nvPicPr>
        <p:blipFill>
          <a:blip r:embed="rId2"/>
          <a:stretch>
            <a:fillRect/>
          </a:stretch>
        </p:blipFill>
        <p:spPr>
          <a:xfrm>
            <a:off x="44110" y="1704513"/>
            <a:ext cx="8881978" cy="3986551"/>
          </a:xfrm>
          <a:prstGeom prst="rect">
            <a:avLst/>
          </a:prstGeom>
        </p:spPr>
      </p:pic>
    </p:spTree>
    <p:extLst>
      <p:ext uri="{BB962C8B-B14F-4D97-AF65-F5344CB8AC3E}">
        <p14:creationId xmlns:p14="http://schemas.microsoft.com/office/powerpoint/2010/main" val="3966292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additive="base">
                                        <p:cTn id="14" dur="500" fill="hold"/>
                                        <p:tgtEl>
                                          <p:spTgt spid="4"/>
                                        </p:tgtEl>
                                        <p:attrNameLst>
                                          <p:attrName>ppt_x</p:attrName>
                                        </p:attrNameLst>
                                      </p:cBhvr>
                                      <p:tavLst>
                                        <p:tav tm="0">
                                          <p:val>
                                            <p:strVal val="#ppt_x"/>
                                          </p:val>
                                        </p:tav>
                                        <p:tav tm="100000">
                                          <p:val>
                                            <p:strVal val="#ppt_x"/>
                                          </p:val>
                                        </p:tav>
                                      </p:tavLst>
                                    </p:anim>
                                    <p:anim calcmode="lin" valueType="num">
                                      <p:cBhvr additive="base">
                                        <p:cTn id="15"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grpId="0" nodeType="click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fade">
                                      <p:cBhvr>
                                        <p:cTn id="20" dur="1000"/>
                                        <p:tgtEl>
                                          <p:spTgt spid="2"/>
                                        </p:tgtEl>
                                      </p:cBhvr>
                                    </p:animEffect>
                                    <p:anim calcmode="lin" valueType="num">
                                      <p:cBhvr>
                                        <p:cTn id="21" dur="1000" fill="hold"/>
                                        <p:tgtEl>
                                          <p:spTgt spid="2"/>
                                        </p:tgtEl>
                                        <p:attrNameLst>
                                          <p:attrName>ppt_x</p:attrName>
                                        </p:attrNameLst>
                                      </p:cBhvr>
                                      <p:tavLst>
                                        <p:tav tm="0">
                                          <p:val>
                                            <p:strVal val="#ppt_x"/>
                                          </p:val>
                                        </p:tav>
                                        <p:tav tm="100000">
                                          <p:val>
                                            <p:strVal val="#ppt_x"/>
                                          </p:val>
                                        </p:tav>
                                      </p:tavLst>
                                    </p:anim>
                                    <p:anim calcmode="lin" valueType="num">
                                      <p:cBhvr>
                                        <p:cTn id="22"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矩形 35"/>
          <p:cNvSpPr/>
          <p:nvPr/>
        </p:nvSpPr>
        <p:spPr>
          <a:xfrm>
            <a:off x="0" y="491788"/>
            <a:ext cx="621680" cy="3693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Arial" panose="020B0604020202020204" pitchFamily="34" charset="0"/>
              <a:ea typeface="微软雅黑" panose="020B0503020204020204" pitchFamily="34" charset="-122"/>
              <a:sym typeface="Arial" panose="020B0604020202020204" pitchFamily="34" charset="0"/>
            </a:endParaRPr>
          </a:p>
        </p:txBody>
      </p:sp>
      <p:sp>
        <p:nvSpPr>
          <p:cNvPr id="37" name="矩形 36"/>
          <p:cNvSpPr/>
          <p:nvPr/>
        </p:nvSpPr>
        <p:spPr>
          <a:xfrm>
            <a:off x="892356" y="255983"/>
            <a:ext cx="2646878" cy="830997"/>
          </a:xfrm>
          <a:prstGeom prst="rect">
            <a:avLst/>
          </a:prstGeom>
        </p:spPr>
        <p:txBody>
          <a:bodyPr wrap="none">
            <a:spAutoFit/>
          </a:bodyPr>
          <a:lstStyle/>
          <a:p>
            <a:pPr lvl="0" algn="l">
              <a:buClrTx/>
              <a:buSzTx/>
              <a:buFontTx/>
            </a:pPr>
            <a:r>
              <a:rPr lang="zh-CN" altLang="en-US" sz="4800" b="1" dirty="0">
                <a:latin typeface="Arial" panose="020B0604020202020204" pitchFamily="34" charset="0"/>
                <a:ea typeface="微软雅黑" panose="020B0503020204020204" pitchFamily="34" charset="-122"/>
                <a:sym typeface="Arial" panose="020B0604020202020204" pitchFamily="34" charset="0"/>
              </a:rPr>
              <a:t>作品介绍</a:t>
            </a:r>
            <a:endParaRPr lang="en-US" altLang="zh-CN" sz="4800" b="1" dirty="0">
              <a:latin typeface="Arial" panose="020B0604020202020204" pitchFamily="34" charset="0"/>
              <a:ea typeface="微软雅黑" panose="020B0503020204020204" pitchFamily="34" charset="-122"/>
              <a:sym typeface="Arial" panose="020B0604020202020204" pitchFamily="34" charset="0"/>
            </a:endParaRPr>
          </a:p>
        </p:txBody>
      </p:sp>
      <p:sp>
        <p:nvSpPr>
          <p:cNvPr id="7" name="圆角矩形 6"/>
          <p:cNvSpPr/>
          <p:nvPr/>
        </p:nvSpPr>
        <p:spPr>
          <a:xfrm>
            <a:off x="4164979" y="491788"/>
            <a:ext cx="2492995" cy="480878"/>
          </a:xfrm>
          <a:prstGeom prst="roundRect">
            <a:avLst>
              <a:gd name="adj" fmla="val 50000"/>
            </a:avLst>
          </a:prstGeom>
          <a:solidFill>
            <a:srgbClr val="0070C0"/>
          </a:solidFill>
          <a:ln w="12700" cap="flat" cmpd="sng" algn="ctr">
            <a:noFill/>
            <a:prstDash val="solid"/>
          </a:ln>
          <a:effectLst/>
        </p:spPr>
        <p:txBody>
          <a:bodyPr rtlCol="0" anchor="ctr"/>
          <a:lstStyle/>
          <a:p>
            <a:pPr lvl="0" algn="ctr"/>
            <a:r>
              <a:rPr lang="zh-CN" altLang="en-US" sz="2800" kern="0" dirty="0">
                <a:solidFill>
                  <a:schemeClr val="bg1"/>
                </a:solidFill>
                <a:cs typeface="+mn-ea"/>
                <a:sym typeface="+mn-lt"/>
              </a:rPr>
              <a:t>具体省份</a:t>
            </a:r>
            <a:endParaRPr lang="zh-CN" altLang="en-US" sz="2800" b="1" kern="0" spc="400" dirty="0">
              <a:solidFill>
                <a:schemeClr val="bg1"/>
              </a:solidFill>
              <a:cs typeface="+mn-ea"/>
              <a:sym typeface="+mn-lt"/>
            </a:endParaRPr>
          </a:p>
        </p:txBody>
      </p:sp>
      <p:sp>
        <p:nvSpPr>
          <p:cNvPr id="2" name="文本框 1"/>
          <p:cNvSpPr txBox="1"/>
          <p:nvPr/>
        </p:nvSpPr>
        <p:spPr>
          <a:xfrm>
            <a:off x="8966720" y="1615736"/>
            <a:ext cx="2409825" cy="369332"/>
          </a:xfrm>
          <a:prstGeom prst="rect">
            <a:avLst/>
          </a:prstGeom>
          <a:noFill/>
        </p:spPr>
        <p:txBody>
          <a:bodyPr wrap="square" rtlCol="0">
            <a:spAutoFit/>
          </a:bodyPr>
          <a:lstStyle/>
          <a:p>
            <a:pPr lvl="0" eaLnBrk="0" fontAlgn="base" hangingPunct="0">
              <a:spcBef>
                <a:spcPct val="0"/>
              </a:spcBef>
              <a:spcAft>
                <a:spcPct val="0"/>
              </a:spcAft>
            </a:pPr>
            <a:r>
              <a:rPr lang="zh-CN" altLang="en-US" dirty="0">
                <a:latin typeface="+mn-ea"/>
              </a:rPr>
              <a:t>也有四川省的</a:t>
            </a:r>
            <a:endParaRPr lang="zh-CN" altLang="zh-CN" sz="2800" dirty="0">
              <a:latin typeface="+mn-ea"/>
            </a:endParaRPr>
          </a:p>
        </p:txBody>
      </p:sp>
      <p:pic>
        <p:nvPicPr>
          <p:cNvPr id="3" name="图片 2"/>
          <p:cNvPicPr>
            <a:picLocks noChangeAspect="1"/>
          </p:cNvPicPr>
          <p:nvPr/>
        </p:nvPicPr>
        <p:blipFill>
          <a:blip r:embed="rId2"/>
          <a:stretch>
            <a:fillRect/>
          </a:stretch>
        </p:blipFill>
        <p:spPr>
          <a:xfrm>
            <a:off x="0" y="1615736"/>
            <a:ext cx="8484883" cy="4170839"/>
          </a:xfrm>
          <a:prstGeom prst="rect">
            <a:avLst/>
          </a:prstGeom>
        </p:spPr>
      </p:pic>
    </p:spTree>
    <p:extLst>
      <p:ext uri="{BB962C8B-B14F-4D97-AF65-F5344CB8AC3E}">
        <p14:creationId xmlns:p14="http://schemas.microsoft.com/office/powerpoint/2010/main" val="20320250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heel(1)">
                                      <p:cBhvr>
                                        <p:cTn id="7" dur="20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nodeType="clickEffect">
                                  <p:stCondLst>
                                    <p:cond delay="0"/>
                                  </p:stCondLst>
                                  <p:childTnLst>
                                    <p:set>
                                      <p:cBhvr>
                                        <p:cTn id="11" dur="1" fill="hold">
                                          <p:stCondLst>
                                            <p:cond delay="0"/>
                                          </p:stCondLst>
                                        </p:cTn>
                                        <p:tgtEl>
                                          <p:spTgt spid="2">
                                            <p:txEl>
                                              <p:pRg st="0" end="0"/>
                                            </p:txEl>
                                          </p:spTgt>
                                        </p:tgtEl>
                                        <p:attrNameLst>
                                          <p:attrName>style.visibility</p:attrName>
                                        </p:attrNameLst>
                                      </p:cBhvr>
                                      <p:to>
                                        <p:strVal val="visible"/>
                                      </p:to>
                                    </p:set>
                                    <p:animEffect transition="in" filter="wheel(1)">
                                      <p:cBhvr>
                                        <p:cTn id="12" dur="2000"/>
                                        <p:tgtEl>
                                          <p:spTgt spid="2">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down)">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矩形 35"/>
          <p:cNvSpPr/>
          <p:nvPr/>
        </p:nvSpPr>
        <p:spPr>
          <a:xfrm>
            <a:off x="0" y="491788"/>
            <a:ext cx="621680" cy="3693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Arial" panose="020B0604020202020204" pitchFamily="34" charset="0"/>
              <a:ea typeface="微软雅黑" panose="020B0503020204020204" pitchFamily="34" charset="-122"/>
              <a:sym typeface="Arial" panose="020B0604020202020204" pitchFamily="34" charset="0"/>
            </a:endParaRPr>
          </a:p>
        </p:txBody>
      </p:sp>
      <p:sp>
        <p:nvSpPr>
          <p:cNvPr id="37" name="矩形 36"/>
          <p:cNvSpPr/>
          <p:nvPr/>
        </p:nvSpPr>
        <p:spPr>
          <a:xfrm>
            <a:off x="892356" y="255983"/>
            <a:ext cx="2646878" cy="830997"/>
          </a:xfrm>
          <a:prstGeom prst="rect">
            <a:avLst/>
          </a:prstGeom>
        </p:spPr>
        <p:txBody>
          <a:bodyPr wrap="none">
            <a:spAutoFit/>
          </a:bodyPr>
          <a:lstStyle/>
          <a:p>
            <a:pPr lvl="0" algn="l">
              <a:buClrTx/>
              <a:buSzTx/>
              <a:buFontTx/>
            </a:pPr>
            <a:r>
              <a:rPr lang="zh-CN" altLang="en-US" sz="4800" b="1" dirty="0">
                <a:latin typeface="Arial" panose="020B0604020202020204" pitchFamily="34" charset="0"/>
                <a:ea typeface="微软雅黑" panose="020B0503020204020204" pitchFamily="34" charset="-122"/>
                <a:sym typeface="Arial" panose="020B0604020202020204" pitchFamily="34" charset="0"/>
              </a:rPr>
              <a:t>作品介绍</a:t>
            </a:r>
            <a:endParaRPr lang="en-US" altLang="zh-CN" sz="4800" b="1" dirty="0">
              <a:latin typeface="Arial" panose="020B0604020202020204" pitchFamily="34" charset="0"/>
              <a:ea typeface="微软雅黑" panose="020B0503020204020204" pitchFamily="34" charset="-122"/>
              <a:sym typeface="Arial" panose="020B0604020202020204" pitchFamily="34" charset="0"/>
            </a:endParaRPr>
          </a:p>
        </p:txBody>
      </p:sp>
      <p:sp>
        <p:nvSpPr>
          <p:cNvPr id="7" name="圆角矩形 6"/>
          <p:cNvSpPr/>
          <p:nvPr/>
        </p:nvSpPr>
        <p:spPr>
          <a:xfrm>
            <a:off x="4164979" y="491788"/>
            <a:ext cx="2492995" cy="480878"/>
          </a:xfrm>
          <a:prstGeom prst="roundRect">
            <a:avLst>
              <a:gd name="adj" fmla="val 50000"/>
            </a:avLst>
          </a:prstGeom>
          <a:solidFill>
            <a:srgbClr val="0070C0"/>
          </a:solidFill>
          <a:ln w="12700" cap="flat" cmpd="sng" algn="ctr">
            <a:noFill/>
            <a:prstDash val="solid"/>
          </a:ln>
          <a:effectLst/>
        </p:spPr>
        <p:txBody>
          <a:bodyPr rtlCol="0" anchor="ctr"/>
          <a:lstStyle/>
          <a:p>
            <a:pPr lvl="0" algn="ctr"/>
            <a:r>
              <a:rPr lang="zh-CN" altLang="en-US" sz="2800" kern="0" dirty="0">
                <a:solidFill>
                  <a:schemeClr val="bg1"/>
                </a:solidFill>
                <a:cs typeface="+mn-ea"/>
                <a:sym typeface="+mn-lt"/>
              </a:rPr>
              <a:t>联系我们</a:t>
            </a:r>
            <a:endParaRPr lang="zh-CN" altLang="en-US" sz="2800" b="1" kern="0" spc="400" dirty="0">
              <a:solidFill>
                <a:schemeClr val="bg1"/>
              </a:solidFill>
              <a:cs typeface="+mn-ea"/>
              <a:sym typeface="+mn-lt"/>
            </a:endParaRPr>
          </a:p>
        </p:txBody>
      </p:sp>
      <p:sp>
        <p:nvSpPr>
          <p:cNvPr id="2" name="文本框 1"/>
          <p:cNvSpPr txBox="1"/>
          <p:nvPr/>
        </p:nvSpPr>
        <p:spPr>
          <a:xfrm>
            <a:off x="9043190" y="2153386"/>
            <a:ext cx="2409825" cy="2308324"/>
          </a:xfrm>
          <a:prstGeom prst="rect">
            <a:avLst/>
          </a:prstGeom>
          <a:noFill/>
        </p:spPr>
        <p:txBody>
          <a:bodyPr wrap="square" rtlCol="0">
            <a:spAutoFit/>
          </a:bodyPr>
          <a:lstStyle/>
          <a:p>
            <a:pPr lvl="0" eaLnBrk="0" fontAlgn="base" hangingPunct="0">
              <a:spcBef>
                <a:spcPct val="0"/>
              </a:spcBef>
              <a:spcAft>
                <a:spcPct val="0"/>
              </a:spcAft>
            </a:pPr>
            <a:r>
              <a:rPr lang="zh-CN" altLang="en-US" dirty="0">
                <a:latin typeface="+mn-ea"/>
              </a:rPr>
              <a:t>最后的是作品说明页面，这里是作者，联系方式等</a:t>
            </a:r>
          </a:p>
          <a:p>
            <a:pPr lvl="0" eaLnBrk="0" fontAlgn="base" hangingPunct="0">
              <a:spcBef>
                <a:spcPct val="0"/>
              </a:spcBef>
              <a:spcAft>
                <a:spcPct val="0"/>
              </a:spcAft>
            </a:pPr>
            <a:r>
              <a:rPr lang="zh-CN" altLang="en-US" dirty="0">
                <a:latin typeface="+mn-ea"/>
              </a:rPr>
              <a:t>如使用者发现有任何的数据错误请及时联系我们，我们会立刻对数据进行检查矫正。 </a:t>
            </a:r>
            <a:endParaRPr lang="zh-CN" altLang="zh-CN" sz="2800" dirty="0">
              <a:latin typeface="+mn-ea"/>
            </a:endParaRPr>
          </a:p>
        </p:txBody>
      </p:sp>
      <p:pic>
        <p:nvPicPr>
          <p:cNvPr id="4" name="图片 3"/>
          <p:cNvPicPr>
            <a:picLocks noChangeAspect="1"/>
          </p:cNvPicPr>
          <p:nvPr/>
        </p:nvPicPr>
        <p:blipFill>
          <a:blip r:embed="rId2"/>
          <a:stretch>
            <a:fillRect/>
          </a:stretch>
        </p:blipFill>
        <p:spPr>
          <a:xfrm>
            <a:off x="738985" y="2076449"/>
            <a:ext cx="7339348" cy="3809445"/>
          </a:xfrm>
          <a:prstGeom prst="rect">
            <a:avLst/>
          </a:prstGeom>
        </p:spPr>
      </p:pic>
    </p:spTree>
    <p:extLst>
      <p:ext uri="{BB962C8B-B14F-4D97-AF65-F5344CB8AC3E}">
        <p14:creationId xmlns:p14="http://schemas.microsoft.com/office/powerpoint/2010/main" val="476827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heel(1)">
                                      <p:cBhvr>
                                        <p:cTn id="7" dur="20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heel(1)">
                                      <p:cBhvr>
                                        <p:cTn id="12" dur="20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randombar(horizontal)">
                                      <p:cBhvr>
                                        <p:cTn id="1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矩形 35"/>
          <p:cNvSpPr/>
          <p:nvPr/>
        </p:nvSpPr>
        <p:spPr>
          <a:xfrm>
            <a:off x="0" y="491788"/>
            <a:ext cx="621680" cy="3693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Arial" panose="020B0604020202020204" pitchFamily="34" charset="0"/>
              <a:ea typeface="微软雅黑" panose="020B0503020204020204" pitchFamily="34" charset="-122"/>
              <a:sym typeface="Arial" panose="020B0604020202020204" pitchFamily="34" charset="0"/>
            </a:endParaRPr>
          </a:p>
        </p:txBody>
      </p:sp>
      <p:sp>
        <p:nvSpPr>
          <p:cNvPr id="37" name="矩形 36"/>
          <p:cNvSpPr/>
          <p:nvPr/>
        </p:nvSpPr>
        <p:spPr>
          <a:xfrm>
            <a:off x="892356" y="255983"/>
            <a:ext cx="2646878" cy="830997"/>
          </a:xfrm>
          <a:prstGeom prst="rect">
            <a:avLst/>
          </a:prstGeom>
        </p:spPr>
        <p:txBody>
          <a:bodyPr wrap="none">
            <a:spAutoFit/>
          </a:bodyPr>
          <a:lstStyle/>
          <a:p>
            <a:pPr lvl="0" algn="l">
              <a:buClrTx/>
              <a:buSzTx/>
              <a:buFontTx/>
            </a:pPr>
            <a:r>
              <a:rPr lang="zh-CN" altLang="en-US" sz="4800" b="1" dirty="0">
                <a:latin typeface="Arial" panose="020B0604020202020204" pitchFamily="34" charset="0"/>
                <a:ea typeface="微软雅黑" panose="020B0503020204020204" pitchFamily="34" charset="-122"/>
                <a:sym typeface="Arial" panose="020B0604020202020204" pitchFamily="34" charset="0"/>
              </a:rPr>
              <a:t>作品介绍</a:t>
            </a:r>
            <a:endParaRPr lang="en-US" altLang="zh-CN" sz="4800" b="1" dirty="0">
              <a:latin typeface="Arial" panose="020B0604020202020204" pitchFamily="34" charset="0"/>
              <a:ea typeface="微软雅黑" panose="020B0503020204020204" pitchFamily="34" charset="-122"/>
              <a:sym typeface="Arial" panose="020B0604020202020204" pitchFamily="34" charset="0"/>
            </a:endParaRPr>
          </a:p>
        </p:txBody>
      </p:sp>
      <p:sp>
        <p:nvSpPr>
          <p:cNvPr id="7" name="圆角矩形 6"/>
          <p:cNvSpPr/>
          <p:nvPr/>
        </p:nvSpPr>
        <p:spPr>
          <a:xfrm>
            <a:off x="4164979" y="491788"/>
            <a:ext cx="2492995" cy="480878"/>
          </a:xfrm>
          <a:prstGeom prst="roundRect">
            <a:avLst>
              <a:gd name="adj" fmla="val 50000"/>
            </a:avLst>
          </a:prstGeom>
          <a:solidFill>
            <a:srgbClr val="0070C0"/>
          </a:solidFill>
          <a:ln w="12700" cap="flat" cmpd="sng" algn="ctr">
            <a:noFill/>
            <a:prstDash val="solid"/>
          </a:ln>
          <a:effectLst/>
        </p:spPr>
        <p:txBody>
          <a:bodyPr rtlCol="0" anchor="ctr"/>
          <a:lstStyle/>
          <a:p>
            <a:pPr lvl="0" algn="ctr"/>
            <a:r>
              <a:rPr lang="zh-CN" altLang="en-US" sz="2800" kern="0" dirty="0">
                <a:solidFill>
                  <a:schemeClr val="bg1"/>
                </a:solidFill>
                <a:cs typeface="+mn-ea"/>
                <a:sym typeface="+mn-lt"/>
              </a:rPr>
              <a:t>联系我们</a:t>
            </a:r>
            <a:endParaRPr lang="zh-CN" altLang="en-US" sz="2800" b="1" kern="0" spc="400" dirty="0">
              <a:solidFill>
                <a:schemeClr val="bg1"/>
              </a:solidFill>
              <a:cs typeface="+mn-ea"/>
              <a:sym typeface="+mn-lt"/>
            </a:endParaRPr>
          </a:p>
        </p:txBody>
      </p:sp>
      <p:sp>
        <p:nvSpPr>
          <p:cNvPr id="2" name="文本框 1"/>
          <p:cNvSpPr txBox="1"/>
          <p:nvPr/>
        </p:nvSpPr>
        <p:spPr>
          <a:xfrm>
            <a:off x="6494111" y="5526106"/>
            <a:ext cx="3419048" cy="1077218"/>
          </a:xfrm>
          <a:prstGeom prst="rect">
            <a:avLst/>
          </a:prstGeom>
          <a:noFill/>
        </p:spPr>
        <p:txBody>
          <a:bodyPr wrap="square" rtlCol="0">
            <a:spAutoFit/>
          </a:bodyPr>
          <a:lstStyle/>
          <a:p>
            <a:pPr lvl="0" eaLnBrk="0" fontAlgn="base" hangingPunct="0">
              <a:spcBef>
                <a:spcPct val="0"/>
              </a:spcBef>
              <a:spcAft>
                <a:spcPct val="0"/>
              </a:spcAft>
            </a:pPr>
            <a:r>
              <a:rPr lang="zh-CN" altLang="en-US" dirty="0">
                <a:latin typeface="+mn-ea"/>
              </a:rPr>
              <a:t>发送成功后，身为管理员的我们会收到邮件 </a:t>
            </a:r>
            <a:endParaRPr lang="en-US" altLang="zh-CN" dirty="0">
              <a:latin typeface="+mn-ea"/>
            </a:endParaRPr>
          </a:p>
          <a:p>
            <a:pPr lvl="0" eaLnBrk="0" fontAlgn="base" hangingPunct="0">
              <a:spcBef>
                <a:spcPct val="0"/>
              </a:spcBef>
              <a:spcAft>
                <a:spcPct val="0"/>
              </a:spcAft>
            </a:pPr>
            <a:endParaRPr lang="zh-CN" altLang="zh-CN" sz="2800" dirty="0">
              <a:latin typeface="+mn-ea"/>
            </a:endParaRPr>
          </a:p>
        </p:txBody>
      </p:sp>
      <p:pic>
        <p:nvPicPr>
          <p:cNvPr id="3" name="图片 2"/>
          <p:cNvPicPr>
            <a:picLocks noChangeAspect="1"/>
          </p:cNvPicPr>
          <p:nvPr/>
        </p:nvPicPr>
        <p:blipFill>
          <a:blip r:embed="rId2"/>
          <a:stretch>
            <a:fillRect/>
          </a:stretch>
        </p:blipFill>
        <p:spPr>
          <a:xfrm>
            <a:off x="-2827062" y="1636930"/>
            <a:ext cx="10085714" cy="3076190"/>
          </a:xfrm>
          <a:prstGeom prst="rect">
            <a:avLst/>
          </a:prstGeom>
        </p:spPr>
      </p:pic>
      <p:pic>
        <p:nvPicPr>
          <p:cNvPr id="5" name="图片 4"/>
          <p:cNvPicPr>
            <a:picLocks noChangeAspect="1"/>
          </p:cNvPicPr>
          <p:nvPr/>
        </p:nvPicPr>
        <p:blipFill>
          <a:blip r:embed="rId3"/>
          <a:stretch>
            <a:fillRect/>
          </a:stretch>
        </p:blipFill>
        <p:spPr>
          <a:xfrm>
            <a:off x="5230095" y="1748476"/>
            <a:ext cx="6961905" cy="3571429"/>
          </a:xfrm>
          <a:prstGeom prst="rect">
            <a:avLst/>
          </a:prstGeom>
        </p:spPr>
      </p:pic>
      <p:pic>
        <p:nvPicPr>
          <p:cNvPr id="6" name="图片 5"/>
          <p:cNvPicPr>
            <a:picLocks noChangeAspect="1"/>
          </p:cNvPicPr>
          <p:nvPr/>
        </p:nvPicPr>
        <p:blipFill>
          <a:blip r:embed="rId4"/>
          <a:stretch>
            <a:fillRect/>
          </a:stretch>
        </p:blipFill>
        <p:spPr>
          <a:xfrm>
            <a:off x="621680" y="4774644"/>
            <a:ext cx="3419048" cy="1428571"/>
          </a:xfrm>
          <a:prstGeom prst="rect">
            <a:avLst/>
          </a:prstGeom>
        </p:spPr>
      </p:pic>
      <p:sp>
        <p:nvSpPr>
          <p:cNvPr id="8" name="下箭头 7"/>
          <p:cNvSpPr/>
          <p:nvPr/>
        </p:nvSpPr>
        <p:spPr>
          <a:xfrm>
            <a:off x="1790700" y="3971925"/>
            <a:ext cx="552450" cy="66675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右箭头 8"/>
          <p:cNvSpPr/>
          <p:nvPr/>
        </p:nvSpPr>
        <p:spPr>
          <a:xfrm>
            <a:off x="4429125" y="4095750"/>
            <a:ext cx="1276350" cy="9810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983116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heel(1)">
                                      <p:cBhvr>
                                        <p:cTn id="7" dur="20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circle(in)">
                                      <p:cBhvr>
                                        <p:cTn id="12" dur="20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heel(1)">
                                      <p:cBhvr>
                                        <p:cTn id="17" dur="20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wipe(down)">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childTnLst>
                          </p:cTn>
                        </p:par>
                      </p:childTnLst>
                    </p:cTn>
                  </p:par>
                  <p:par>
                    <p:cTn id="28" fill="hold">
                      <p:stCondLst>
                        <p:cond delay="indefinite"/>
                      </p:stCondLst>
                      <p:childTnLst>
                        <p:par>
                          <p:cTn id="29" fill="hold">
                            <p:stCondLst>
                              <p:cond delay="0"/>
                            </p:stCondLst>
                            <p:childTnLst>
                              <p:par>
                                <p:cTn id="30" presetID="6" presetClass="entr" presetSubtype="16" fill="hold" nodeType="clickEffect">
                                  <p:stCondLst>
                                    <p:cond delay="0"/>
                                  </p:stCondLst>
                                  <p:childTnLst>
                                    <p:set>
                                      <p:cBhvr>
                                        <p:cTn id="31" dur="1" fill="hold">
                                          <p:stCondLst>
                                            <p:cond delay="0"/>
                                          </p:stCondLst>
                                        </p:cTn>
                                        <p:tgtEl>
                                          <p:spTgt spid="2">
                                            <p:txEl>
                                              <p:pRg st="0" end="0"/>
                                            </p:txEl>
                                          </p:spTgt>
                                        </p:tgtEl>
                                        <p:attrNameLst>
                                          <p:attrName>style.visibility</p:attrName>
                                        </p:attrNameLst>
                                      </p:cBhvr>
                                      <p:to>
                                        <p:strVal val="visible"/>
                                      </p:to>
                                    </p:set>
                                    <p:animEffect transition="in" filter="circle(in)">
                                      <p:cBhvr>
                                        <p:cTn id="32" dur="20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p:cNvSpPr/>
          <p:nvPr/>
        </p:nvSpPr>
        <p:spPr>
          <a:xfrm>
            <a:off x="0" y="491788"/>
            <a:ext cx="621680" cy="3693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Arial" panose="020B0604020202020204" pitchFamily="34" charset="0"/>
              <a:ea typeface="微软雅黑" panose="020B0503020204020204" pitchFamily="34" charset="-122"/>
              <a:sym typeface="Arial" panose="020B0604020202020204" pitchFamily="34" charset="0"/>
            </a:endParaRPr>
          </a:p>
        </p:txBody>
      </p:sp>
      <p:sp>
        <p:nvSpPr>
          <p:cNvPr id="27" name="矩形 26"/>
          <p:cNvSpPr/>
          <p:nvPr/>
        </p:nvSpPr>
        <p:spPr>
          <a:xfrm>
            <a:off x="1472003" y="254794"/>
            <a:ext cx="2040943" cy="830997"/>
          </a:xfrm>
          <a:prstGeom prst="rect">
            <a:avLst/>
          </a:prstGeom>
        </p:spPr>
        <p:txBody>
          <a:bodyPr wrap="none">
            <a:spAutoFit/>
          </a:bodyPr>
          <a:lstStyle/>
          <a:p>
            <a:pPr algn="ctr"/>
            <a:r>
              <a:rPr lang="zh-CN" altLang="en-US" sz="4800" b="1" dirty="0">
                <a:latin typeface="Arial" panose="020B0604020202020204" pitchFamily="34" charset="0"/>
                <a:ea typeface="黑体" panose="02010609060101010101" charset="-122"/>
                <a:cs typeface="Arial" panose="020B0604020202020204" pitchFamily="34" charset="0"/>
                <a:sym typeface="Arial" panose="020B0604020202020204" pitchFamily="34" charset="0"/>
              </a:rPr>
              <a:t>技术栈</a:t>
            </a:r>
            <a:endParaRPr lang="en-US" altLang="zh-CN" sz="4800" b="1" dirty="0">
              <a:solidFill>
                <a:schemeClr val="tx1"/>
              </a:solidFill>
              <a:latin typeface="Arial" panose="020B0604020202020204" pitchFamily="34" charset="0"/>
              <a:ea typeface="黑体" panose="02010609060101010101" charset="-122"/>
              <a:cs typeface="Arial" panose="020B0604020202020204" pitchFamily="34" charset="0"/>
              <a:sym typeface="Arial" panose="020B0604020202020204" pitchFamily="34" charset="0"/>
            </a:endParaRPr>
          </a:p>
        </p:txBody>
      </p:sp>
      <p:pic>
        <p:nvPicPr>
          <p:cNvPr id="10" name="图片 9"/>
          <p:cNvPicPr>
            <a:picLocks noChangeAspect="1"/>
          </p:cNvPicPr>
          <p:nvPr/>
        </p:nvPicPr>
        <p:blipFill>
          <a:blip r:embed="rId2"/>
          <a:stretch>
            <a:fillRect/>
          </a:stretch>
        </p:blipFill>
        <p:spPr>
          <a:xfrm>
            <a:off x="365789" y="1423359"/>
            <a:ext cx="11233783" cy="469461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randombar(horizontal)">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p:cNvSpPr/>
          <p:nvPr/>
        </p:nvSpPr>
        <p:spPr>
          <a:xfrm>
            <a:off x="0" y="491788"/>
            <a:ext cx="621680" cy="3693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Arial" panose="020B0604020202020204" pitchFamily="34" charset="0"/>
              <a:ea typeface="微软雅黑" panose="020B0503020204020204" pitchFamily="34" charset="-122"/>
              <a:sym typeface="Arial" panose="020B0604020202020204" pitchFamily="34" charset="0"/>
            </a:endParaRPr>
          </a:p>
        </p:txBody>
      </p:sp>
      <p:sp>
        <p:nvSpPr>
          <p:cNvPr id="27" name="矩形 26"/>
          <p:cNvSpPr/>
          <p:nvPr/>
        </p:nvSpPr>
        <p:spPr>
          <a:xfrm>
            <a:off x="1472003" y="254794"/>
            <a:ext cx="2040943" cy="830997"/>
          </a:xfrm>
          <a:prstGeom prst="rect">
            <a:avLst/>
          </a:prstGeom>
        </p:spPr>
        <p:txBody>
          <a:bodyPr wrap="none">
            <a:spAutoFit/>
          </a:bodyPr>
          <a:lstStyle/>
          <a:p>
            <a:pPr algn="ctr"/>
            <a:r>
              <a:rPr lang="zh-CN" altLang="en-US" sz="4800" b="1" dirty="0">
                <a:latin typeface="Arial" panose="020B0604020202020204" pitchFamily="34" charset="0"/>
                <a:ea typeface="黑体" panose="02010609060101010101" charset="-122"/>
                <a:cs typeface="Arial" panose="020B0604020202020204" pitchFamily="34" charset="0"/>
                <a:sym typeface="Arial" panose="020B0604020202020204" pitchFamily="34" charset="0"/>
              </a:rPr>
              <a:t>技术栈</a:t>
            </a:r>
            <a:endParaRPr lang="en-US" altLang="zh-CN" sz="4800" b="1" dirty="0">
              <a:solidFill>
                <a:schemeClr val="tx1"/>
              </a:solidFill>
              <a:latin typeface="Arial" panose="020B0604020202020204" pitchFamily="34" charset="0"/>
              <a:ea typeface="黑体" panose="02010609060101010101" charset="-122"/>
              <a:cs typeface="Arial" panose="020B0604020202020204" pitchFamily="34" charset="0"/>
              <a:sym typeface="Arial" panose="020B0604020202020204" pitchFamily="34" charset="0"/>
            </a:endParaRPr>
          </a:p>
        </p:txBody>
      </p:sp>
      <p:pic>
        <p:nvPicPr>
          <p:cNvPr id="4" name="图片 3"/>
          <p:cNvPicPr>
            <a:picLocks noChangeAspect="1"/>
          </p:cNvPicPr>
          <p:nvPr/>
        </p:nvPicPr>
        <p:blipFill>
          <a:blip r:embed="rId2"/>
          <a:stretch>
            <a:fillRect/>
          </a:stretch>
        </p:blipFill>
        <p:spPr>
          <a:xfrm>
            <a:off x="0" y="2226306"/>
            <a:ext cx="4104463" cy="4631694"/>
          </a:xfrm>
          <a:prstGeom prst="rect">
            <a:avLst/>
          </a:prstGeom>
        </p:spPr>
      </p:pic>
      <p:sp>
        <p:nvSpPr>
          <p:cNvPr id="5" name="文本框 4"/>
          <p:cNvSpPr txBox="1"/>
          <p:nvPr/>
        </p:nvSpPr>
        <p:spPr>
          <a:xfrm>
            <a:off x="905164" y="1427537"/>
            <a:ext cx="2521527" cy="646331"/>
          </a:xfrm>
          <a:prstGeom prst="rect">
            <a:avLst/>
          </a:prstGeom>
          <a:noFill/>
        </p:spPr>
        <p:txBody>
          <a:bodyPr wrap="square" rtlCol="0">
            <a:spAutoFit/>
          </a:bodyPr>
          <a:lstStyle/>
          <a:p>
            <a:r>
              <a:rPr lang="zh-CN" altLang="en-US" dirty="0" smtClean="0"/>
              <a:t>开场动画部分我们使用的是</a:t>
            </a:r>
            <a:r>
              <a:rPr lang="en-US" altLang="zh-CN" dirty="0" err="1" smtClean="0"/>
              <a:t>css</a:t>
            </a:r>
            <a:r>
              <a:rPr lang="zh-CN" altLang="en-US" dirty="0" smtClean="0"/>
              <a:t>关键帧动画</a:t>
            </a:r>
            <a:endParaRPr lang="zh-CN" altLang="en-US" dirty="0"/>
          </a:p>
        </p:txBody>
      </p:sp>
      <p:pic>
        <p:nvPicPr>
          <p:cNvPr id="6" name="图片 5"/>
          <p:cNvPicPr>
            <a:picLocks noChangeAspect="1"/>
          </p:cNvPicPr>
          <p:nvPr/>
        </p:nvPicPr>
        <p:blipFill>
          <a:blip r:embed="rId3"/>
          <a:stretch>
            <a:fillRect/>
          </a:stretch>
        </p:blipFill>
        <p:spPr>
          <a:xfrm>
            <a:off x="5779068" y="1085791"/>
            <a:ext cx="4476190" cy="1628571"/>
          </a:xfrm>
          <a:prstGeom prst="rect">
            <a:avLst/>
          </a:prstGeom>
        </p:spPr>
      </p:pic>
      <p:pic>
        <p:nvPicPr>
          <p:cNvPr id="7" name="图片 6"/>
          <p:cNvPicPr>
            <a:picLocks noChangeAspect="1"/>
          </p:cNvPicPr>
          <p:nvPr/>
        </p:nvPicPr>
        <p:blipFill>
          <a:blip r:embed="rId4"/>
          <a:stretch>
            <a:fillRect/>
          </a:stretch>
        </p:blipFill>
        <p:spPr>
          <a:xfrm>
            <a:off x="6012401" y="3223105"/>
            <a:ext cx="4009524" cy="2638095"/>
          </a:xfrm>
          <a:prstGeom prst="rect">
            <a:avLst/>
          </a:prstGeom>
        </p:spPr>
      </p:pic>
      <p:cxnSp>
        <p:nvCxnSpPr>
          <p:cNvPr id="9" name="直接箭头连接符 8"/>
          <p:cNvCxnSpPr/>
          <p:nvPr/>
        </p:nvCxnSpPr>
        <p:spPr>
          <a:xfrm flipH="1">
            <a:off x="3512946" y="1900076"/>
            <a:ext cx="2075054" cy="1009379"/>
          </a:xfrm>
          <a:prstGeom prst="straightConnector1">
            <a:avLst/>
          </a:prstGeom>
          <a:ln w="793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p:nvPr/>
        </p:nvCxnSpPr>
        <p:spPr>
          <a:xfrm flipH="1" flipV="1">
            <a:off x="3583709" y="5754255"/>
            <a:ext cx="2281382" cy="106945"/>
          </a:xfrm>
          <a:prstGeom prst="straightConnector1">
            <a:avLst/>
          </a:prstGeom>
          <a:ln w="793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8678201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p:cNvSpPr/>
          <p:nvPr/>
        </p:nvSpPr>
        <p:spPr>
          <a:xfrm>
            <a:off x="0" y="491788"/>
            <a:ext cx="621680" cy="3693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Arial" panose="020B0604020202020204" pitchFamily="34" charset="0"/>
              <a:ea typeface="微软雅黑" panose="020B0503020204020204" pitchFamily="34" charset="-122"/>
              <a:sym typeface="Arial" panose="020B0604020202020204" pitchFamily="34" charset="0"/>
            </a:endParaRPr>
          </a:p>
        </p:txBody>
      </p:sp>
      <p:sp>
        <p:nvSpPr>
          <p:cNvPr id="27" name="矩形 26"/>
          <p:cNvSpPr/>
          <p:nvPr/>
        </p:nvSpPr>
        <p:spPr>
          <a:xfrm>
            <a:off x="1472003" y="254794"/>
            <a:ext cx="2040943" cy="830997"/>
          </a:xfrm>
          <a:prstGeom prst="rect">
            <a:avLst/>
          </a:prstGeom>
        </p:spPr>
        <p:txBody>
          <a:bodyPr wrap="none">
            <a:spAutoFit/>
          </a:bodyPr>
          <a:lstStyle/>
          <a:p>
            <a:pPr algn="ctr"/>
            <a:r>
              <a:rPr lang="zh-CN" altLang="en-US" sz="4800" b="1" dirty="0">
                <a:latin typeface="Arial" panose="020B0604020202020204" pitchFamily="34" charset="0"/>
                <a:ea typeface="黑体" panose="02010609060101010101" charset="-122"/>
                <a:cs typeface="Arial" panose="020B0604020202020204" pitchFamily="34" charset="0"/>
                <a:sym typeface="Arial" panose="020B0604020202020204" pitchFamily="34" charset="0"/>
              </a:rPr>
              <a:t>技术栈</a:t>
            </a:r>
            <a:endParaRPr lang="en-US" altLang="zh-CN" sz="4800" b="1" dirty="0">
              <a:solidFill>
                <a:schemeClr val="tx1"/>
              </a:solidFill>
              <a:latin typeface="Arial" panose="020B0604020202020204" pitchFamily="34" charset="0"/>
              <a:ea typeface="黑体" panose="02010609060101010101" charset="-122"/>
              <a:cs typeface="Arial" panose="020B0604020202020204" pitchFamily="34" charset="0"/>
              <a:sym typeface="Arial" panose="020B0604020202020204" pitchFamily="34" charset="0"/>
            </a:endParaRPr>
          </a:p>
        </p:txBody>
      </p:sp>
      <p:sp>
        <p:nvSpPr>
          <p:cNvPr id="10" name="文本框 9"/>
          <p:cNvSpPr txBox="1"/>
          <p:nvPr/>
        </p:nvSpPr>
        <p:spPr>
          <a:xfrm>
            <a:off x="310840" y="1269021"/>
            <a:ext cx="1107996" cy="369332"/>
          </a:xfrm>
          <a:prstGeom prst="rect">
            <a:avLst/>
          </a:prstGeom>
          <a:noFill/>
        </p:spPr>
        <p:txBody>
          <a:bodyPr wrap="none" rtlCol="0">
            <a:spAutoFit/>
          </a:bodyPr>
          <a:lstStyle/>
          <a:p>
            <a:r>
              <a:rPr lang="zh-CN" altLang="en-US" dirty="0" smtClean="0"/>
              <a:t>随机泡泡</a:t>
            </a:r>
            <a:endParaRPr lang="zh-CN" altLang="en-US" dirty="0"/>
          </a:p>
        </p:txBody>
      </p:sp>
      <p:pic>
        <p:nvPicPr>
          <p:cNvPr id="2" name="图片 1"/>
          <p:cNvPicPr>
            <a:picLocks noChangeAspect="1"/>
          </p:cNvPicPr>
          <p:nvPr/>
        </p:nvPicPr>
        <p:blipFill>
          <a:blip r:embed="rId2"/>
          <a:stretch>
            <a:fillRect/>
          </a:stretch>
        </p:blipFill>
        <p:spPr>
          <a:xfrm>
            <a:off x="0" y="1821582"/>
            <a:ext cx="3734704" cy="5041112"/>
          </a:xfrm>
          <a:prstGeom prst="rect">
            <a:avLst/>
          </a:prstGeom>
        </p:spPr>
      </p:pic>
      <p:pic>
        <p:nvPicPr>
          <p:cNvPr id="3" name="图片 2"/>
          <p:cNvPicPr>
            <a:picLocks noChangeAspect="1"/>
          </p:cNvPicPr>
          <p:nvPr/>
        </p:nvPicPr>
        <p:blipFill>
          <a:blip r:embed="rId3"/>
          <a:stretch>
            <a:fillRect/>
          </a:stretch>
        </p:blipFill>
        <p:spPr>
          <a:xfrm>
            <a:off x="6271490" y="1824081"/>
            <a:ext cx="4224201" cy="5038613"/>
          </a:xfrm>
          <a:prstGeom prst="rect">
            <a:avLst/>
          </a:prstGeom>
        </p:spPr>
      </p:pic>
    </p:spTree>
    <p:extLst>
      <p:ext uri="{BB962C8B-B14F-4D97-AF65-F5344CB8AC3E}">
        <p14:creationId xmlns:p14="http://schemas.microsoft.com/office/powerpoint/2010/main" val="391553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randombar(horizontal)">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p:cNvSpPr/>
          <p:nvPr/>
        </p:nvSpPr>
        <p:spPr>
          <a:xfrm>
            <a:off x="0" y="491788"/>
            <a:ext cx="621680" cy="3693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Arial" panose="020B0604020202020204" pitchFamily="34" charset="0"/>
              <a:ea typeface="微软雅黑" panose="020B0503020204020204" pitchFamily="34" charset="-122"/>
              <a:sym typeface="Arial" panose="020B0604020202020204" pitchFamily="34" charset="0"/>
            </a:endParaRPr>
          </a:p>
        </p:txBody>
      </p:sp>
      <p:sp>
        <p:nvSpPr>
          <p:cNvPr id="27" name="矩形 26"/>
          <p:cNvSpPr/>
          <p:nvPr/>
        </p:nvSpPr>
        <p:spPr>
          <a:xfrm>
            <a:off x="1472003" y="254794"/>
            <a:ext cx="2040943" cy="830997"/>
          </a:xfrm>
          <a:prstGeom prst="rect">
            <a:avLst/>
          </a:prstGeom>
        </p:spPr>
        <p:txBody>
          <a:bodyPr wrap="none">
            <a:spAutoFit/>
          </a:bodyPr>
          <a:lstStyle/>
          <a:p>
            <a:pPr algn="ctr"/>
            <a:r>
              <a:rPr lang="zh-CN" altLang="en-US" sz="4800" b="1" dirty="0">
                <a:latin typeface="Arial" panose="020B0604020202020204" pitchFamily="34" charset="0"/>
                <a:ea typeface="黑体" panose="02010609060101010101" charset="-122"/>
                <a:cs typeface="Arial" panose="020B0604020202020204" pitchFamily="34" charset="0"/>
                <a:sym typeface="Arial" panose="020B0604020202020204" pitchFamily="34" charset="0"/>
              </a:rPr>
              <a:t>技术栈</a:t>
            </a:r>
            <a:endParaRPr lang="en-US" altLang="zh-CN" sz="4800" b="1" dirty="0">
              <a:solidFill>
                <a:schemeClr val="tx1"/>
              </a:solidFill>
              <a:latin typeface="Arial" panose="020B0604020202020204" pitchFamily="34" charset="0"/>
              <a:ea typeface="黑体" panose="02010609060101010101" charset="-122"/>
              <a:cs typeface="Arial" panose="020B0604020202020204" pitchFamily="34" charset="0"/>
              <a:sym typeface="Arial" panose="020B0604020202020204" pitchFamily="34" charset="0"/>
            </a:endParaRPr>
          </a:p>
        </p:txBody>
      </p:sp>
      <p:sp>
        <p:nvSpPr>
          <p:cNvPr id="10" name="文本框 9"/>
          <p:cNvSpPr txBox="1"/>
          <p:nvPr/>
        </p:nvSpPr>
        <p:spPr>
          <a:xfrm>
            <a:off x="781895" y="1471891"/>
            <a:ext cx="1338828" cy="369332"/>
          </a:xfrm>
          <a:prstGeom prst="rect">
            <a:avLst/>
          </a:prstGeom>
          <a:noFill/>
        </p:spPr>
        <p:txBody>
          <a:bodyPr wrap="none" rtlCol="0">
            <a:spAutoFit/>
          </a:bodyPr>
          <a:lstStyle/>
          <a:p>
            <a:r>
              <a:rPr lang="zh-CN" altLang="en-US" dirty="0" smtClean="0"/>
              <a:t>模仿程序坞</a:t>
            </a:r>
            <a:endParaRPr lang="zh-CN" altLang="en-US" dirty="0"/>
          </a:p>
        </p:txBody>
      </p:sp>
      <p:pic>
        <p:nvPicPr>
          <p:cNvPr id="4" name="图片 3"/>
          <p:cNvPicPr>
            <a:picLocks noChangeAspect="1"/>
          </p:cNvPicPr>
          <p:nvPr/>
        </p:nvPicPr>
        <p:blipFill>
          <a:blip r:embed="rId2"/>
          <a:stretch>
            <a:fillRect/>
          </a:stretch>
        </p:blipFill>
        <p:spPr>
          <a:xfrm>
            <a:off x="0" y="1922524"/>
            <a:ext cx="6057143" cy="980952"/>
          </a:xfrm>
          <a:prstGeom prst="rect">
            <a:avLst/>
          </a:prstGeom>
        </p:spPr>
      </p:pic>
      <p:pic>
        <p:nvPicPr>
          <p:cNvPr id="5" name="图片 4"/>
          <p:cNvPicPr>
            <a:picLocks noChangeAspect="1"/>
          </p:cNvPicPr>
          <p:nvPr/>
        </p:nvPicPr>
        <p:blipFill>
          <a:blip r:embed="rId3"/>
          <a:stretch>
            <a:fillRect/>
          </a:stretch>
        </p:blipFill>
        <p:spPr>
          <a:xfrm>
            <a:off x="5715810" y="3115143"/>
            <a:ext cx="6476190" cy="3742857"/>
          </a:xfrm>
          <a:prstGeom prst="rect">
            <a:avLst/>
          </a:prstGeom>
        </p:spPr>
      </p:pic>
    </p:spTree>
    <p:extLst>
      <p:ext uri="{BB962C8B-B14F-4D97-AF65-F5344CB8AC3E}">
        <p14:creationId xmlns:p14="http://schemas.microsoft.com/office/powerpoint/2010/main" val="1054461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randombar(horizontal)">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p:cNvSpPr/>
          <p:nvPr/>
        </p:nvSpPr>
        <p:spPr>
          <a:xfrm>
            <a:off x="0" y="491788"/>
            <a:ext cx="621680" cy="3693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Arial" panose="020B0604020202020204" pitchFamily="34" charset="0"/>
              <a:ea typeface="微软雅黑" panose="020B0503020204020204" pitchFamily="34" charset="-122"/>
              <a:sym typeface="Arial" panose="020B0604020202020204" pitchFamily="34" charset="0"/>
            </a:endParaRPr>
          </a:p>
        </p:txBody>
      </p:sp>
      <p:sp>
        <p:nvSpPr>
          <p:cNvPr id="27" name="矩形 26"/>
          <p:cNvSpPr/>
          <p:nvPr/>
        </p:nvSpPr>
        <p:spPr>
          <a:xfrm>
            <a:off x="1472003" y="254794"/>
            <a:ext cx="2040943" cy="830997"/>
          </a:xfrm>
          <a:prstGeom prst="rect">
            <a:avLst/>
          </a:prstGeom>
        </p:spPr>
        <p:txBody>
          <a:bodyPr wrap="none">
            <a:spAutoFit/>
          </a:bodyPr>
          <a:lstStyle/>
          <a:p>
            <a:pPr algn="ctr"/>
            <a:r>
              <a:rPr lang="zh-CN" altLang="en-US" sz="4800" b="1" dirty="0">
                <a:latin typeface="Arial" panose="020B0604020202020204" pitchFamily="34" charset="0"/>
                <a:ea typeface="黑体" panose="02010609060101010101" charset="-122"/>
                <a:cs typeface="Arial" panose="020B0604020202020204" pitchFamily="34" charset="0"/>
                <a:sym typeface="Arial" panose="020B0604020202020204" pitchFamily="34" charset="0"/>
              </a:rPr>
              <a:t>技术栈</a:t>
            </a:r>
            <a:endParaRPr lang="en-US" altLang="zh-CN" sz="4800" b="1" dirty="0">
              <a:solidFill>
                <a:schemeClr val="tx1"/>
              </a:solidFill>
              <a:latin typeface="Arial" panose="020B0604020202020204" pitchFamily="34" charset="0"/>
              <a:ea typeface="黑体" panose="02010609060101010101" charset="-122"/>
              <a:cs typeface="Arial" panose="020B0604020202020204" pitchFamily="34" charset="0"/>
              <a:sym typeface="Arial" panose="020B0604020202020204" pitchFamily="34" charset="0"/>
            </a:endParaRPr>
          </a:p>
        </p:txBody>
      </p:sp>
      <p:pic>
        <p:nvPicPr>
          <p:cNvPr id="7" name="图片 6"/>
          <p:cNvPicPr>
            <a:picLocks noChangeAspect="1"/>
          </p:cNvPicPr>
          <p:nvPr/>
        </p:nvPicPr>
        <p:blipFill>
          <a:blip r:embed="rId2"/>
          <a:stretch>
            <a:fillRect/>
          </a:stretch>
        </p:blipFill>
        <p:spPr>
          <a:xfrm>
            <a:off x="0" y="3395220"/>
            <a:ext cx="7133333" cy="2161905"/>
          </a:xfrm>
          <a:prstGeom prst="rect">
            <a:avLst/>
          </a:prstGeom>
        </p:spPr>
      </p:pic>
      <p:sp>
        <p:nvSpPr>
          <p:cNvPr id="8" name="文本框 7"/>
          <p:cNvSpPr txBox="1"/>
          <p:nvPr/>
        </p:nvSpPr>
        <p:spPr>
          <a:xfrm>
            <a:off x="2888843" y="2938093"/>
            <a:ext cx="1107996" cy="369332"/>
          </a:xfrm>
          <a:prstGeom prst="rect">
            <a:avLst/>
          </a:prstGeom>
          <a:noFill/>
        </p:spPr>
        <p:txBody>
          <a:bodyPr wrap="none" rtlCol="0">
            <a:spAutoFit/>
          </a:bodyPr>
          <a:lstStyle/>
          <a:p>
            <a:r>
              <a:rPr lang="zh-CN" altLang="en-US" dirty="0"/>
              <a:t>数据处理</a:t>
            </a:r>
          </a:p>
        </p:txBody>
      </p:sp>
      <p:pic>
        <p:nvPicPr>
          <p:cNvPr id="9" name="图片 8"/>
          <p:cNvPicPr>
            <a:picLocks noChangeAspect="1"/>
          </p:cNvPicPr>
          <p:nvPr/>
        </p:nvPicPr>
        <p:blipFill>
          <a:blip r:embed="rId3"/>
          <a:stretch>
            <a:fillRect/>
          </a:stretch>
        </p:blipFill>
        <p:spPr>
          <a:xfrm>
            <a:off x="6201524" y="1585712"/>
            <a:ext cx="5990476" cy="1352381"/>
          </a:xfrm>
          <a:prstGeom prst="rect">
            <a:avLst/>
          </a:prstGeom>
        </p:spPr>
      </p:pic>
      <p:sp>
        <p:nvSpPr>
          <p:cNvPr id="10" name="文本框 9"/>
          <p:cNvSpPr txBox="1"/>
          <p:nvPr/>
        </p:nvSpPr>
        <p:spPr>
          <a:xfrm>
            <a:off x="8873596" y="1085791"/>
            <a:ext cx="646331" cy="369332"/>
          </a:xfrm>
          <a:prstGeom prst="rect">
            <a:avLst/>
          </a:prstGeom>
          <a:noFill/>
        </p:spPr>
        <p:txBody>
          <a:bodyPr wrap="none" rtlCol="0">
            <a:spAutoFit/>
          </a:bodyPr>
          <a:lstStyle/>
          <a:p>
            <a:r>
              <a:rPr lang="zh-CN" altLang="en-US" dirty="0"/>
              <a:t>爬虫</a:t>
            </a:r>
          </a:p>
        </p:txBody>
      </p:sp>
    </p:spTree>
    <p:extLst>
      <p:ext uri="{BB962C8B-B14F-4D97-AF65-F5344CB8AC3E}">
        <p14:creationId xmlns:p14="http://schemas.microsoft.com/office/powerpoint/2010/main" val="510362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circle(in)">
                                      <p:cBhvr>
                                        <p:cTn id="7" dur="20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down)">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randombar(horizontal)">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randombar(horizontal)">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452120" y="1293495"/>
            <a:ext cx="1166495" cy="1183005"/>
            <a:chOff x="625" y="2219"/>
            <a:chExt cx="2898" cy="2898"/>
          </a:xfrm>
        </p:grpSpPr>
        <p:sp>
          <p:nvSpPr>
            <p:cNvPr id="10" name="椭圆 9"/>
            <p:cNvSpPr/>
            <p:nvPr/>
          </p:nvSpPr>
          <p:spPr>
            <a:xfrm>
              <a:off x="625" y="2219"/>
              <a:ext cx="2898" cy="289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 name="Freeform 192"/>
            <p:cNvSpPr>
              <a:spLocks noEditPoints="1"/>
            </p:cNvSpPr>
            <p:nvPr/>
          </p:nvSpPr>
          <p:spPr bwMode="auto">
            <a:xfrm>
              <a:off x="1569" y="3269"/>
              <a:ext cx="1009" cy="797"/>
            </a:xfrm>
            <a:custGeom>
              <a:avLst/>
              <a:gdLst>
                <a:gd name="T0" fmla="*/ 115 w 551"/>
                <a:gd name="T1" fmla="*/ 82 h 438"/>
                <a:gd name="T2" fmla="*/ 20 w 551"/>
                <a:gd name="T3" fmla="*/ 115 h 438"/>
                <a:gd name="T4" fmla="*/ 115 w 551"/>
                <a:gd name="T5" fmla="*/ 115 h 438"/>
                <a:gd name="T6" fmla="*/ 56 w 551"/>
                <a:gd name="T7" fmla="*/ 283 h 438"/>
                <a:gd name="T8" fmla="*/ 34 w 551"/>
                <a:gd name="T9" fmla="*/ 294 h 438"/>
                <a:gd name="T10" fmla="*/ 23 w 551"/>
                <a:gd name="T11" fmla="*/ 316 h 438"/>
                <a:gd name="T12" fmla="*/ 25 w 551"/>
                <a:gd name="T13" fmla="*/ 343 h 438"/>
                <a:gd name="T14" fmla="*/ 41 w 551"/>
                <a:gd name="T15" fmla="*/ 362 h 438"/>
                <a:gd name="T16" fmla="*/ 66 w 551"/>
                <a:gd name="T17" fmla="*/ 370 h 438"/>
                <a:gd name="T18" fmla="*/ 90 w 551"/>
                <a:gd name="T19" fmla="*/ 362 h 438"/>
                <a:gd name="T20" fmla="*/ 105 w 551"/>
                <a:gd name="T21" fmla="*/ 343 h 438"/>
                <a:gd name="T22" fmla="*/ 109 w 551"/>
                <a:gd name="T23" fmla="*/ 316 h 438"/>
                <a:gd name="T24" fmla="*/ 96 w 551"/>
                <a:gd name="T25" fmla="*/ 294 h 438"/>
                <a:gd name="T26" fmla="*/ 74 w 551"/>
                <a:gd name="T27" fmla="*/ 283 h 438"/>
                <a:gd name="T28" fmla="*/ 171 w 551"/>
                <a:gd name="T29" fmla="*/ 50 h 438"/>
                <a:gd name="T30" fmla="*/ 266 w 551"/>
                <a:gd name="T31" fmla="*/ 50 h 438"/>
                <a:gd name="T32" fmla="*/ 171 w 551"/>
                <a:gd name="T33" fmla="*/ 145 h 438"/>
                <a:gd name="T34" fmla="*/ 171 w 551"/>
                <a:gd name="T35" fmla="*/ 115 h 438"/>
                <a:gd name="T36" fmla="*/ 199 w 551"/>
                <a:gd name="T37" fmla="*/ 285 h 438"/>
                <a:gd name="T38" fmla="*/ 180 w 551"/>
                <a:gd name="T39" fmla="*/ 301 h 438"/>
                <a:gd name="T40" fmla="*/ 172 w 551"/>
                <a:gd name="T41" fmla="*/ 326 h 438"/>
                <a:gd name="T42" fmla="*/ 180 w 551"/>
                <a:gd name="T43" fmla="*/ 350 h 438"/>
                <a:gd name="T44" fmla="*/ 199 w 551"/>
                <a:gd name="T45" fmla="*/ 367 h 438"/>
                <a:gd name="T46" fmla="*/ 226 w 551"/>
                <a:gd name="T47" fmla="*/ 369 h 438"/>
                <a:gd name="T48" fmla="*/ 248 w 551"/>
                <a:gd name="T49" fmla="*/ 356 h 438"/>
                <a:gd name="T50" fmla="*/ 259 w 551"/>
                <a:gd name="T51" fmla="*/ 334 h 438"/>
                <a:gd name="T52" fmla="*/ 257 w 551"/>
                <a:gd name="T53" fmla="*/ 308 h 438"/>
                <a:gd name="T54" fmla="*/ 241 w 551"/>
                <a:gd name="T55" fmla="*/ 290 h 438"/>
                <a:gd name="T56" fmla="*/ 216 w 551"/>
                <a:gd name="T57" fmla="*/ 281 h 438"/>
                <a:gd name="T58" fmla="*/ 283 w 551"/>
                <a:gd name="T59" fmla="*/ 427 h 438"/>
                <a:gd name="T60" fmla="*/ 322 w 551"/>
                <a:gd name="T61" fmla="*/ 75 h 438"/>
                <a:gd name="T62" fmla="*/ 413 w 551"/>
                <a:gd name="T63" fmla="*/ 43 h 438"/>
                <a:gd name="T64" fmla="*/ 353 w 551"/>
                <a:gd name="T65" fmla="*/ 164 h 438"/>
                <a:gd name="T66" fmla="*/ 343 w 551"/>
                <a:gd name="T67" fmla="*/ 136 h 438"/>
                <a:gd name="T68" fmla="*/ 425 w 551"/>
                <a:gd name="T69" fmla="*/ 287 h 438"/>
                <a:gd name="T70" fmla="*/ 412 w 551"/>
                <a:gd name="T71" fmla="*/ 308 h 438"/>
                <a:gd name="T72" fmla="*/ 413 w 551"/>
                <a:gd name="T73" fmla="*/ 334 h 438"/>
                <a:gd name="T74" fmla="*/ 429 w 551"/>
                <a:gd name="T75" fmla="*/ 355 h 438"/>
                <a:gd name="T76" fmla="*/ 452 w 551"/>
                <a:gd name="T77" fmla="*/ 364 h 438"/>
                <a:gd name="T78" fmla="*/ 476 w 551"/>
                <a:gd name="T79" fmla="*/ 358 h 438"/>
                <a:gd name="T80" fmla="*/ 494 w 551"/>
                <a:gd name="T81" fmla="*/ 340 h 438"/>
                <a:gd name="T82" fmla="*/ 499 w 551"/>
                <a:gd name="T83" fmla="*/ 315 h 438"/>
                <a:gd name="T84" fmla="*/ 487 w 551"/>
                <a:gd name="T85" fmla="*/ 291 h 438"/>
                <a:gd name="T86" fmla="*/ 466 w 551"/>
                <a:gd name="T87" fmla="*/ 278 h 438"/>
                <a:gd name="T88" fmla="*/ 440 w 551"/>
                <a:gd name="T89" fmla="*/ 279 h 438"/>
                <a:gd name="T90" fmla="*/ 416 w 551"/>
                <a:gd name="T91" fmla="*/ 0 h 438"/>
                <a:gd name="T92" fmla="*/ 291 w 551"/>
                <a:gd name="T93" fmla="*/ 43 h 438"/>
                <a:gd name="T94" fmla="*/ 132 w 551"/>
                <a:gd name="T95" fmla="*/ 427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51" h="438">
                  <a:moveTo>
                    <a:pt x="20" y="50"/>
                  </a:moveTo>
                  <a:lnTo>
                    <a:pt x="20" y="82"/>
                  </a:lnTo>
                  <a:lnTo>
                    <a:pt x="115" y="82"/>
                  </a:lnTo>
                  <a:lnTo>
                    <a:pt x="115" y="50"/>
                  </a:lnTo>
                  <a:lnTo>
                    <a:pt x="20" y="50"/>
                  </a:lnTo>
                  <a:close/>
                  <a:moveTo>
                    <a:pt x="20" y="115"/>
                  </a:moveTo>
                  <a:lnTo>
                    <a:pt x="20" y="145"/>
                  </a:lnTo>
                  <a:lnTo>
                    <a:pt x="115" y="145"/>
                  </a:lnTo>
                  <a:lnTo>
                    <a:pt x="115" y="115"/>
                  </a:lnTo>
                  <a:lnTo>
                    <a:pt x="20" y="115"/>
                  </a:lnTo>
                  <a:close/>
                  <a:moveTo>
                    <a:pt x="66" y="281"/>
                  </a:moveTo>
                  <a:lnTo>
                    <a:pt x="56" y="283"/>
                  </a:lnTo>
                  <a:lnTo>
                    <a:pt x="48" y="285"/>
                  </a:lnTo>
                  <a:lnTo>
                    <a:pt x="41" y="290"/>
                  </a:lnTo>
                  <a:lnTo>
                    <a:pt x="34" y="294"/>
                  </a:lnTo>
                  <a:lnTo>
                    <a:pt x="30" y="301"/>
                  </a:lnTo>
                  <a:lnTo>
                    <a:pt x="25" y="308"/>
                  </a:lnTo>
                  <a:lnTo>
                    <a:pt x="23" y="316"/>
                  </a:lnTo>
                  <a:lnTo>
                    <a:pt x="21" y="326"/>
                  </a:lnTo>
                  <a:lnTo>
                    <a:pt x="23" y="334"/>
                  </a:lnTo>
                  <a:lnTo>
                    <a:pt x="25" y="343"/>
                  </a:lnTo>
                  <a:lnTo>
                    <a:pt x="30" y="350"/>
                  </a:lnTo>
                  <a:lnTo>
                    <a:pt x="34" y="356"/>
                  </a:lnTo>
                  <a:lnTo>
                    <a:pt x="41" y="362"/>
                  </a:lnTo>
                  <a:lnTo>
                    <a:pt x="48" y="367"/>
                  </a:lnTo>
                  <a:lnTo>
                    <a:pt x="56" y="369"/>
                  </a:lnTo>
                  <a:lnTo>
                    <a:pt x="66" y="370"/>
                  </a:lnTo>
                  <a:lnTo>
                    <a:pt x="74" y="369"/>
                  </a:lnTo>
                  <a:lnTo>
                    <a:pt x="82" y="367"/>
                  </a:lnTo>
                  <a:lnTo>
                    <a:pt x="90" y="362"/>
                  </a:lnTo>
                  <a:lnTo>
                    <a:pt x="96" y="356"/>
                  </a:lnTo>
                  <a:lnTo>
                    <a:pt x="102" y="350"/>
                  </a:lnTo>
                  <a:lnTo>
                    <a:pt x="105" y="343"/>
                  </a:lnTo>
                  <a:lnTo>
                    <a:pt x="109" y="334"/>
                  </a:lnTo>
                  <a:lnTo>
                    <a:pt x="109" y="326"/>
                  </a:lnTo>
                  <a:lnTo>
                    <a:pt x="109" y="316"/>
                  </a:lnTo>
                  <a:lnTo>
                    <a:pt x="105" y="308"/>
                  </a:lnTo>
                  <a:lnTo>
                    <a:pt x="102" y="301"/>
                  </a:lnTo>
                  <a:lnTo>
                    <a:pt x="96" y="294"/>
                  </a:lnTo>
                  <a:lnTo>
                    <a:pt x="90" y="290"/>
                  </a:lnTo>
                  <a:lnTo>
                    <a:pt x="82" y="285"/>
                  </a:lnTo>
                  <a:lnTo>
                    <a:pt x="74" y="283"/>
                  </a:lnTo>
                  <a:lnTo>
                    <a:pt x="66" y="281"/>
                  </a:lnTo>
                  <a:lnTo>
                    <a:pt x="66" y="281"/>
                  </a:lnTo>
                  <a:close/>
                  <a:moveTo>
                    <a:pt x="171" y="50"/>
                  </a:moveTo>
                  <a:lnTo>
                    <a:pt x="171" y="82"/>
                  </a:lnTo>
                  <a:lnTo>
                    <a:pt x="266" y="82"/>
                  </a:lnTo>
                  <a:lnTo>
                    <a:pt x="266" y="50"/>
                  </a:lnTo>
                  <a:lnTo>
                    <a:pt x="171" y="50"/>
                  </a:lnTo>
                  <a:close/>
                  <a:moveTo>
                    <a:pt x="171" y="115"/>
                  </a:moveTo>
                  <a:lnTo>
                    <a:pt x="171" y="145"/>
                  </a:lnTo>
                  <a:lnTo>
                    <a:pt x="266" y="145"/>
                  </a:lnTo>
                  <a:lnTo>
                    <a:pt x="266" y="115"/>
                  </a:lnTo>
                  <a:lnTo>
                    <a:pt x="171" y="115"/>
                  </a:lnTo>
                  <a:close/>
                  <a:moveTo>
                    <a:pt x="216" y="281"/>
                  </a:moveTo>
                  <a:lnTo>
                    <a:pt x="208" y="283"/>
                  </a:lnTo>
                  <a:lnTo>
                    <a:pt x="199" y="285"/>
                  </a:lnTo>
                  <a:lnTo>
                    <a:pt x="192" y="290"/>
                  </a:lnTo>
                  <a:lnTo>
                    <a:pt x="186" y="294"/>
                  </a:lnTo>
                  <a:lnTo>
                    <a:pt x="180" y="301"/>
                  </a:lnTo>
                  <a:lnTo>
                    <a:pt x="175" y="308"/>
                  </a:lnTo>
                  <a:lnTo>
                    <a:pt x="173" y="316"/>
                  </a:lnTo>
                  <a:lnTo>
                    <a:pt x="172" y="326"/>
                  </a:lnTo>
                  <a:lnTo>
                    <a:pt x="173" y="334"/>
                  </a:lnTo>
                  <a:lnTo>
                    <a:pt x="175" y="343"/>
                  </a:lnTo>
                  <a:lnTo>
                    <a:pt x="180" y="350"/>
                  </a:lnTo>
                  <a:lnTo>
                    <a:pt x="186" y="356"/>
                  </a:lnTo>
                  <a:lnTo>
                    <a:pt x="192" y="362"/>
                  </a:lnTo>
                  <a:lnTo>
                    <a:pt x="199" y="367"/>
                  </a:lnTo>
                  <a:lnTo>
                    <a:pt x="208" y="369"/>
                  </a:lnTo>
                  <a:lnTo>
                    <a:pt x="216" y="370"/>
                  </a:lnTo>
                  <a:lnTo>
                    <a:pt x="226" y="369"/>
                  </a:lnTo>
                  <a:lnTo>
                    <a:pt x="234" y="367"/>
                  </a:lnTo>
                  <a:lnTo>
                    <a:pt x="241" y="362"/>
                  </a:lnTo>
                  <a:lnTo>
                    <a:pt x="248" y="356"/>
                  </a:lnTo>
                  <a:lnTo>
                    <a:pt x="252" y="350"/>
                  </a:lnTo>
                  <a:lnTo>
                    <a:pt x="257" y="343"/>
                  </a:lnTo>
                  <a:lnTo>
                    <a:pt x="259" y="334"/>
                  </a:lnTo>
                  <a:lnTo>
                    <a:pt x="261" y="326"/>
                  </a:lnTo>
                  <a:lnTo>
                    <a:pt x="259" y="316"/>
                  </a:lnTo>
                  <a:lnTo>
                    <a:pt x="257" y="308"/>
                  </a:lnTo>
                  <a:lnTo>
                    <a:pt x="252" y="301"/>
                  </a:lnTo>
                  <a:lnTo>
                    <a:pt x="248" y="294"/>
                  </a:lnTo>
                  <a:lnTo>
                    <a:pt x="241" y="290"/>
                  </a:lnTo>
                  <a:lnTo>
                    <a:pt x="234" y="285"/>
                  </a:lnTo>
                  <a:lnTo>
                    <a:pt x="226" y="283"/>
                  </a:lnTo>
                  <a:lnTo>
                    <a:pt x="216" y="281"/>
                  </a:lnTo>
                  <a:close/>
                  <a:moveTo>
                    <a:pt x="152" y="11"/>
                  </a:moveTo>
                  <a:lnTo>
                    <a:pt x="283" y="11"/>
                  </a:lnTo>
                  <a:lnTo>
                    <a:pt x="283" y="427"/>
                  </a:lnTo>
                  <a:lnTo>
                    <a:pt x="152" y="427"/>
                  </a:lnTo>
                  <a:lnTo>
                    <a:pt x="152" y="11"/>
                  </a:lnTo>
                  <a:close/>
                  <a:moveTo>
                    <a:pt x="322" y="75"/>
                  </a:moveTo>
                  <a:lnTo>
                    <a:pt x="333" y="104"/>
                  </a:lnTo>
                  <a:lnTo>
                    <a:pt x="423" y="73"/>
                  </a:lnTo>
                  <a:lnTo>
                    <a:pt x="413" y="43"/>
                  </a:lnTo>
                  <a:lnTo>
                    <a:pt x="322" y="75"/>
                  </a:lnTo>
                  <a:close/>
                  <a:moveTo>
                    <a:pt x="343" y="136"/>
                  </a:moveTo>
                  <a:lnTo>
                    <a:pt x="353" y="164"/>
                  </a:lnTo>
                  <a:lnTo>
                    <a:pt x="444" y="133"/>
                  </a:lnTo>
                  <a:lnTo>
                    <a:pt x="433" y="104"/>
                  </a:lnTo>
                  <a:lnTo>
                    <a:pt x="343" y="136"/>
                  </a:lnTo>
                  <a:close/>
                  <a:moveTo>
                    <a:pt x="440" y="279"/>
                  </a:moveTo>
                  <a:lnTo>
                    <a:pt x="432" y="283"/>
                  </a:lnTo>
                  <a:lnTo>
                    <a:pt x="425" y="287"/>
                  </a:lnTo>
                  <a:lnTo>
                    <a:pt x="419" y="294"/>
                  </a:lnTo>
                  <a:lnTo>
                    <a:pt x="415" y="301"/>
                  </a:lnTo>
                  <a:lnTo>
                    <a:pt x="412" y="308"/>
                  </a:lnTo>
                  <a:lnTo>
                    <a:pt x="411" y="318"/>
                  </a:lnTo>
                  <a:lnTo>
                    <a:pt x="411" y="326"/>
                  </a:lnTo>
                  <a:lnTo>
                    <a:pt x="413" y="334"/>
                  </a:lnTo>
                  <a:lnTo>
                    <a:pt x="417" y="342"/>
                  </a:lnTo>
                  <a:lnTo>
                    <a:pt x="422" y="349"/>
                  </a:lnTo>
                  <a:lnTo>
                    <a:pt x="429" y="355"/>
                  </a:lnTo>
                  <a:lnTo>
                    <a:pt x="436" y="360"/>
                  </a:lnTo>
                  <a:lnTo>
                    <a:pt x="443" y="363"/>
                  </a:lnTo>
                  <a:lnTo>
                    <a:pt x="452" y="364"/>
                  </a:lnTo>
                  <a:lnTo>
                    <a:pt x="460" y="364"/>
                  </a:lnTo>
                  <a:lnTo>
                    <a:pt x="468" y="362"/>
                  </a:lnTo>
                  <a:lnTo>
                    <a:pt x="476" y="358"/>
                  </a:lnTo>
                  <a:lnTo>
                    <a:pt x="483" y="353"/>
                  </a:lnTo>
                  <a:lnTo>
                    <a:pt x="489" y="347"/>
                  </a:lnTo>
                  <a:lnTo>
                    <a:pt x="494" y="340"/>
                  </a:lnTo>
                  <a:lnTo>
                    <a:pt x="497" y="332"/>
                  </a:lnTo>
                  <a:lnTo>
                    <a:pt x="499" y="323"/>
                  </a:lnTo>
                  <a:lnTo>
                    <a:pt x="499" y="315"/>
                  </a:lnTo>
                  <a:lnTo>
                    <a:pt x="496" y="306"/>
                  </a:lnTo>
                  <a:lnTo>
                    <a:pt x="493" y="298"/>
                  </a:lnTo>
                  <a:lnTo>
                    <a:pt x="487" y="291"/>
                  </a:lnTo>
                  <a:lnTo>
                    <a:pt x="481" y="285"/>
                  </a:lnTo>
                  <a:lnTo>
                    <a:pt x="474" y="280"/>
                  </a:lnTo>
                  <a:lnTo>
                    <a:pt x="466" y="278"/>
                  </a:lnTo>
                  <a:lnTo>
                    <a:pt x="458" y="277"/>
                  </a:lnTo>
                  <a:lnTo>
                    <a:pt x="450" y="277"/>
                  </a:lnTo>
                  <a:lnTo>
                    <a:pt x="440" y="279"/>
                  </a:lnTo>
                  <a:lnTo>
                    <a:pt x="440" y="279"/>
                  </a:lnTo>
                  <a:close/>
                  <a:moveTo>
                    <a:pt x="291" y="43"/>
                  </a:moveTo>
                  <a:lnTo>
                    <a:pt x="416" y="0"/>
                  </a:lnTo>
                  <a:lnTo>
                    <a:pt x="551" y="396"/>
                  </a:lnTo>
                  <a:lnTo>
                    <a:pt x="426" y="438"/>
                  </a:lnTo>
                  <a:lnTo>
                    <a:pt x="291" y="43"/>
                  </a:lnTo>
                  <a:close/>
                  <a:moveTo>
                    <a:pt x="0" y="11"/>
                  </a:moveTo>
                  <a:lnTo>
                    <a:pt x="132" y="11"/>
                  </a:lnTo>
                  <a:lnTo>
                    <a:pt x="132" y="427"/>
                  </a:lnTo>
                  <a:lnTo>
                    <a:pt x="0" y="427"/>
                  </a:lnTo>
                  <a:lnTo>
                    <a:pt x="0" y="11"/>
                  </a:lnTo>
                  <a:close/>
                </a:path>
              </a:pathLst>
            </a:custGeom>
            <a:solidFill>
              <a:schemeClr val="bg1"/>
            </a:solidFill>
            <a:ln>
              <a:noFill/>
            </a:ln>
          </p:spPr>
          <p:txBody>
            <a:bodyPr vert="horz" wrap="square" lIns="91440" tIns="45720" rIns="91440" bIns="45720" numCol="1" anchor="t" anchorCtr="0" compatLnSpc="1"/>
            <a:lstStyle/>
            <a:p>
              <a:endParaRPr lang="zh-CN" altLang="en-US">
                <a:solidFill>
                  <a:schemeClr val="bg1"/>
                </a:solidFill>
              </a:endParaRPr>
            </a:p>
          </p:txBody>
        </p:sp>
      </p:grpSp>
      <p:sp>
        <p:nvSpPr>
          <p:cNvPr id="15" name="Freeform 198"/>
          <p:cNvSpPr>
            <a:spLocks noEditPoints="1"/>
          </p:cNvSpPr>
          <p:nvPr/>
        </p:nvSpPr>
        <p:spPr bwMode="auto">
          <a:xfrm>
            <a:off x="9826139" y="1959360"/>
            <a:ext cx="613024" cy="589803"/>
          </a:xfrm>
          <a:custGeom>
            <a:avLst/>
            <a:gdLst>
              <a:gd name="T0" fmla="*/ 64 w 526"/>
              <a:gd name="T1" fmla="*/ 45 h 509"/>
              <a:gd name="T2" fmla="*/ 52 w 526"/>
              <a:gd name="T3" fmla="*/ 52 h 509"/>
              <a:gd name="T4" fmla="*/ 46 w 526"/>
              <a:gd name="T5" fmla="*/ 60 h 509"/>
              <a:gd name="T6" fmla="*/ 45 w 526"/>
              <a:gd name="T7" fmla="*/ 328 h 509"/>
              <a:gd name="T8" fmla="*/ 48 w 526"/>
              <a:gd name="T9" fmla="*/ 342 h 509"/>
              <a:gd name="T10" fmla="*/ 60 w 526"/>
              <a:gd name="T11" fmla="*/ 352 h 509"/>
              <a:gd name="T12" fmla="*/ 305 w 526"/>
              <a:gd name="T13" fmla="*/ 354 h 509"/>
              <a:gd name="T14" fmla="*/ 327 w 526"/>
              <a:gd name="T15" fmla="*/ 416 h 509"/>
              <a:gd name="T16" fmla="*/ 376 w 526"/>
              <a:gd name="T17" fmla="*/ 354 h 509"/>
              <a:gd name="T18" fmla="*/ 467 w 526"/>
              <a:gd name="T19" fmla="*/ 352 h 509"/>
              <a:gd name="T20" fmla="*/ 475 w 526"/>
              <a:gd name="T21" fmla="*/ 346 h 509"/>
              <a:gd name="T22" fmla="*/ 482 w 526"/>
              <a:gd name="T23" fmla="*/ 334 h 509"/>
              <a:gd name="T24" fmla="*/ 482 w 526"/>
              <a:gd name="T25" fmla="*/ 65 h 509"/>
              <a:gd name="T26" fmla="*/ 475 w 526"/>
              <a:gd name="T27" fmla="*/ 52 h 509"/>
              <a:gd name="T28" fmla="*/ 462 w 526"/>
              <a:gd name="T29" fmla="*/ 45 h 509"/>
              <a:gd name="T30" fmla="*/ 117 w 526"/>
              <a:gd name="T31" fmla="*/ 140 h 509"/>
              <a:gd name="T32" fmla="*/ 117 w 526"/>
              <a:gd name="T33" fmla="*/ 111 h 509"/>
              <a:gd name="T34" fmla="*/ 417 w 526"/>
              <a:gd name="T35" fmla="*/ 209 h 509"/>
              <a:gd name="T36" fmla="*/ 117 w 526"/>
              <a:gd name="T37" fmla="*/ 255 h 509"/>
              <a:gd name="T38" fmla="*/ 417 w 526"/>
              <a:gd name="T39" fmla="*/ 255 h 509"/>
              <a:gd name="T40" fmla="*/ 458 w 526"/>
              <a:gd name="T41" fmla="*/ 0 h 509"/>
              <a:gd name="T42" fmla="*/ 477 w 526"/>
              <a:gd name="T43" fmla="*/ 3 h 509"/>
              <a:gd name="T44" fmla="*/ 496 w 526"/>
              <a:gd name="T45" fmla="*/ 12 h 509"/>
              <a:gd name="T46" fmla="*/ 510 w 526"/>
              <a:gd name="T47" fmla="*/ 25 h 509"/>
              <a:gd name="T48" fmla="*/ 521 w 526"/>
              <a:gd name="T49" fmla="*/ 42 h 509"/>
              <a:gd name="T50" fmla="*/ 526 w 526"/>
              <a:gd name="T51" fmla="*/ 62 h 509"/>
              <a:gd name="T52" fmla="*/ 526 w 526"/>
              <a:gd name="T53" fmla="*/ 335 h 509"/>
              <a:gd name="T54" fmla="*/ 521 w 526"/>
              <a:gd name="T55" fmla="*/ 355 h 509"/>
              <a:gd name="T56" fmla="*/ 510 w 526"/>
              <a:gd name="T57" fmla="*/ 373 h 509"/>
              <a:gd name="T58" fmla="*/ 501 w 526"/>
              <a:gd name="T59" fmla="*/ 382 h 509"/>
              <a:gd name="T60" fmla="*/ 484 w 526"/>
              <a:gd name="T61" fmla="*/ 392 h 509"/>
              <a:gd name="T62" fmla="*/ 465 w 526"/>
              <a:gd name="T63" fmla="*/ 397 h 509"/>
              <a:gd name="T64" fmla="*/ 323 w 526"/>
              <a:gd name="T65" fmla="*/ 509 h 509"/>
              <a:gd name="T66" fmla="*/ 69 w 526"/>
              <a:gd name="T67" fmla="*/ 397 h 509"/>
              <a:gd name="T68" fmla="*/ 49 w 526"/>
              <a:gd name="T69" fmla="*/ 395 h 509"/>
              <a:gd name="T70" fmla="*/ 31 w 526"/>
              <a:gd name="T71" fmla="*/ 385 h 509"/>
              <a:gd name="T72" fmla="*/ 20 w 526"/>
              <a:gd name="T73" fmla="*/ 377 h 509"/>
              <a:gd name="T74" fmla="*/ 8 w 526"/>
              <a:gd name="T75" fmla="*/ 361 h 509"/>
              <a:gd name="T76" fmla="*/ 1 w 526"/>
              <a:gd name="T77" fmla="*/ 342 h 509"/>
              <a:gd name="T78" fmla="*/ 0 w 526"/>
              <a:gd name="T79" fmla="*/ 69 h 509"/>
              <a:gd name="T80" fmla="*/ 4 w 526"/>
              <a:gd name="T81" fmla="*/ 48 h 509"/>
              <a:gd name="T82" fmla="*/ 12 w 526"/>
              <a:gd name="T83" fmla="*/ 31 h 509"/>
              <a:gd name="T84" fmla="*/ 20 w 526"/>
              <a:gd name="T85" fmla="*/ 20 h 509"/>
              <a:gd name="T86" fmla="*/ 36 w 526"/>
              <a:gd name="T87" fmla="*/ 9 h 509"/>
              <a:gd name="T88" fmla="*/ 55 w 526"/>
              <a:gd name="T89" fmla="*/ 2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26" h="509">
                <a:moveTo>
                  <a:pt x="458" y="44"/>
                </a:moveTo>
                <a:lnTo>
                  <a:pt x="69" y="44"/>
                </a:lnTo>
                <a:lnTo>
                  <a:pt x="64" y="45"/>
                </a:lnTo>
                <a:lnTo>
                  <a:pt x="60" y="46"/>
                </a:lnTo>
                <a:lnTo>
                  <a:pt x="55" y="48"/>
                </a:lnTo>
                <a:lnTo>
                  <a:pt x="52" y="52"/>
                </a:lnTo>
                <a:lnTo>
                  <a:pt x="52" y="52"/>
                </a:lnTo>
                <a:lnTo>
                  <a:pt x="48" y="55"/>
                </a:lnTo>
                <a:lnTo>
                  <a:pt x="46" y="60"/>
                </a:lnTo>
                <a:lnTo>
                  <a:pt x="45" y="65"/>
                </a:lnTo>
                <a:lnTo>
                  <a:pt x="45" y="69"/>
                </a:lnTo>
                <a:lnTo>
                  <a:pt x="45" y="328"/>
                </a:lnTo>
                <a:lnTo>
                  <a:pt x="45" y="334"/>
                </a:lnTo>
                <a:lnTo>
                  <a:pt x="46" y="339"/>
                </a:lnTo>
                <a:lnTo>
                  <a:pt x="48" y="342"/>
                </a:lnTo>
                <a:lnTo>
                  <a:pt x="52" y="346"/>
                </a:lnTo>
                <a:lnTo>
                  <a:pt x="55" y="349"/>
                </a:lnTo>
                <a:lnTo>
                  <a:pt x="60" y="352"/>
                </a:lnTo>
                <a:lnTo>
                  <a:pt x="64" y="353"/>
                </a:lnTo>
                <a:lnTo>
                  <a:pt x="69" y="354"/>
                </a:lnTo>
                <a:lnTo>
                  <a:pt x="305" y="354"/>
                </a:lnTo>
                <a:lnTo>
                  <a:pt x="327" y="354"/>
                </a:lnTo>
                <a:lnTo>
                  <a:pt x="327" y="376"/>
                </a:lnTo>
                <a:lnTo>
                  <a:pt x="327" y="416"/>
                </a:lnTo>
                <a:lnTo>
                  <a:pt x="356" y="364"/>
                </a:lnTo>
                <a:lnTo>
                  <a:pt x="363" y="354"/>
                </a:lnTo>
                <a:lnTo>
                  <a:pt x="376" y="354"/>
                </a:lnTo>
                <a:lnTo>
                  <a:pt x="458" y="354"/>
                </a:lnTo>
                <a:lnTo>
                  <a:pt x="462" y="353"/>
                </a:lnTo>
                <a:lnTo>
                  <a:pt x="467" y="352"/>
                </a:lnTo>
                <a:lnTo>
                  <a:pt x="472" y="349"/>
                </a:lnTo>
                <a:lnTo>
                  <a:pt x="475" y="346"/>
                </a:lnTo>
                <a:lnTo>
                  <a:pt x="475" y="346"/>
                </a:lnTo>
                <a:lnTo>
                  <a:pt x="477" y="342"/>
                </a:lnTo>
                <a:lnTo>
                  <a:pt x="480" y="339"/>
                </a:lnTo>
                <a:lnTo>
                  <a:pt x="482" y="334"/>
                </a:lnTo>
                <a:lnTo>
                  <a:pt x="482" y="328"/>
                </a:lnTo>
                <a:lnTo>
                  <a:pt x="482" y="69"/>
                </a:lnTo>
                <a:lnTo>
                  <a:pt x="482" y="65"/>
                </a:lnTo>
                <a:lnTo>
                  <a:pt x="480" y="60"/>
                </a:lnTo>
                <a:lnTo>
                  <a:pt x="477" y="55"/>
                </a:lnTo>
                <a:lnTo>
                  <a:pt x="475" y="52"/>
                </a:lnTo>
                <a:lnTo>
                  <a:pt x="472" y="48"/>
                </a:lnTo>
                <a:lnTo>
                  <a:pt x="467" y="46"/>
                </a:lnTo>
                <a:lnTo>
                  <a:pt x="462" y="45"/>
                </a:lnTo>
                <a:lnTo>
                  <a:pt x="458" y="44"/>
                </a:lnTo>
                <a:close/>
                <a:moveTo>
                  <a:pt x="117" y="111"/>
                </a:moveTo>
                <a:lnTo>
                  <a:pt x="117" y="140"/>
                </a:lnTo>
                <a:lnTo>
                  <a:pt x="417" y="140"/>
                </a:lnTo>
                <a:lnTo>
                  <a:pt x="417" y="111"/>
                </a:lnTo>
                <a:lnTo>
                  <a:pt x="117" y="111"/>
                </a:lnTo>
                <a:close/>
                <a:moveTo>
                  <a:pt x="117" y="180"/>
                </a:moveTo>
                <a:lnTo>
                  <a:pt x="117" y="209"/>
                </a:lnTo>
                <a:lnTo>
                  <a:pt x="417" y="209"/>
                </a:lnTo>
                <a:lnTo>
                  <a:pt x="417" y="180"/>
                </a:lnTo>
                <a:lnTo>
                  <a:pt x="117" y="180"/>
                </a:lnTo>
                <a:close/>
                <a:moveTo>
                  <a:pt x="117" y="255"/>
                </a:moveTo>
                <a:lnTo>
                  <a:pt x="117" y="284"/>
                </a:lnTo>
                <a:lnTo>
                  <a:pt x="417" y="284"/>
                </a:lnTo>
                <a:lnTo>
                  <a:pt x="417" y="255"/>
                </a:lnTo>
                <a:lnTo>
                  <a:pt x="117" y="255"/>
                </a:lnTo>
                <a:close/>
                <a:moveTo>
                  <a:pt x="69" y="0"/>
                </a:moveTo>
                <a:lnTo>
                  <a:pt x="458" y="0"/>
                </a:lnTo>
                <a:lnTo>
                  <a:pt x="465" y="0"/>
                </a:lnTo>
                <a:lnTo>
                  <a:pt x="472" y="2"/>
                </a:lnTo>
                <a:lnTo>
                  <a:pt x="477" y="3"/>
                </a:lnTo>
                <a:lnTo>
                  <a:pt x="484" y="5"/>
                </a:lnTo>
                <a:lnTo>
                  <a:pt x="490" y="9"/>
                </a:lnTo>
                <a:lnTo>
                  <a:pt x="496" y="12"/>
                </a:lnTo>
                <a:lnTo>
                  <a:pt x="501" y="16"/>
                </a:lnTo>
                <a:lnTo>
                  <a:pt x="505" y="20"/>
                </a:lnTo>
                <a:lnTo>
                  <a:pt x="510" y="25"/>
                </a:lnTo>
                <a:lnTo>
                  <a:pt x="515" y="31"/>
                </a:lnTo>
                <a:lnTo>
                  <a:pt x="518" y="37"/>
                </a:lnTo>
                <a:lnTo>
                  <a:pt x="521" y="42"/>
                </a:lnTo>
                <a:lnTo>
                  <a:pt x="523" y="48"/>
                </a:lnTo>
                <a:lnTo>
                  <a:pt x="525" y="55"/>
                </a:lnTo>
                <a:lnTo>
                  <a:pt x="526" y="62"/>
                </a:lnTo>
                <a:lnTo>
                  <a:pt x="526" y="69"/>
                </a:lnTo>
                <a:lnTo>
                  <a:pt x="526" y="328"/>
                </a:lnTo>
                <a:lnTo>
                  <a:pt x="526" y="335"/>
                </a:lnTo>
                <a:lnTo>
                  <a:pt x="525" y="342"/>
                </a:lnTo>
                <a:lnTo>
                  <a:pt x="523" y="349"/>
                </a:lnTo>
                <a:lnTo>
                  <a:pt x="521" y="355"/>
                </a:lnTo>
                <a:lnTo>
                  <a:pt x="518" y="361"/>
                </a:lnTo>
                <a:lnTo>
                  <a:pt x="515" y="367"/>
                </a:lnTo>
                <a:lnTo>
                  <a:pt x="510" y="373"/>
                </a:lnTo>
                <a:lnTo>
                  <a:pt x="505" y="377"/>
                </a:lnTo>
                <a:lnTo>
                  <a:pt x="505" y="377"/>
                </a:lnTo>
                <a:lnTo>
                  <a:pt x="501" y="382"/>
                </a:lnTo>
                <a:lnTo>
                  <a:pt x="496" y="385"/>
                </a:lnTo>
                <a:lnTo>
                  <a:pt x="490" y="389"/>
                </a:lnTo>
                <a:lnTo>
                  <a:pt x="484" y="392"/>
                </a:lnTo>
                <a:lnTo>
                  <a:pt x="477" y="395"/>
                </a:lnTo>
                <a:lnTo>
                  <a:pt x="472" y="396"/>
                </a:lnTo>
                <a:lnTo>
                  <a:pt x="465" y="397"/>
                </a:lnTo>
                <a:lnTo>
                  <a:pt x="458" y="397"/>
                </a:lnTo>
                <a:lnTo>
                  <a:pt x="388" y="397"/>
                </a:lnTo>
                <a:lnTo>
                  <a:pt x="323" y="509"/>
                </a:lnTo>
                <a:lnTo>
                  <a:pt x="283" y="499"/>
                </a:lnTo>
                <a:lnTo>
                  <a:pt x="283" y="397"/>
                </a:lnTo>
                <a:lnTo>
                  <a:pt x="69" y="397"/>
                </a:lnTo>
                <a:lnTo>
                  <a:pt x="62" y="397"/>
                </a:lnTo>
                <a:lnTo>
                  <a:pt x="55" y="396"/>
                </a:lnTo>
                <a:lnTo>
                  <a:pt x="49" y="395"/>
                </a:lnTo>
                <a:lnTo>
                  <a:pt x="42" y="392"/>
                </a:lnTo>
                <a:lnTo>
                  <a:pt x="36" y="389"/>
                </a:lnTo>
                <a:lnTo>
                  <a:pt x="31" y="385"/>
                </a:lnTo>
                <a:lnTo>
                  <a:pt x="26" y="382"/>
                </a:lnTo>
                <a:lnTo>
                  <a:pt x="20" y="377"/>
                </a:lnTo>
                <a:lnTo>
                  <a:pt x="20" y="377"/>
                </a:lnTo>
                <a:lnTo>
                  <a:pt x="17" y="373"/>
                </a:lnTo>
                <a:lnTo>
                  <a:pt x="12" y="367"/>
                </a:lnTo>
                <a:lnTo>
                  <a:pt x="8" y="361"/>
                </a:lnTo>
                <a:lnTo>
                  <a:pt x="6" y="355"/>
                </a:lnTo>
                <a:lnTo>
                  <a:pt x="4" y="349"/>
                </a:lnTo>
                <a:lnTo>
                  <a:pt x="1" y="342"/>
                </a:lnTo>
                <a:lnTo>
                  <a:pt x="0" y="335"/>
                </a:lnTo>
                <a:lnTo>
                  <a:pt x="0" y="328"/>
                </a:lnTo>
                <a:lnTo>
                  <a:pt x="0" y="69"/>
                </a:lnTo>
                <a:lnTo>
                  <a:pt x="0" y="62"/>
                </a:lnTo>
                <a:lnTo>
                  <a:pt x="1" y="55"/>
                </a:lnTo>
                <a:lnTo>
                  <a:pt x="4" y="48"/>
                </a:lnTo>
                <a:lnTo>
                  <a:pt x="6" y="42"/>
                </a:lnTo>
                <a:lnTo>
                  <a:pt x="8" y="37"/>
                </a:lnTo>
                <a:lnTo>
                  <a:pt x="12" y="31"/>
                </a:lnTo>
                <a:lnTo>
                  <a:pt x="17" y="25"/>
                </a:lnTo>
                <a:lnTo>
                  <a:pt x="20" y="20"/>
                </a:lnTo>
                <a:lnTo>
                  <a:pt x="20" y="20"/>
                </a:lnTo>
                <a:lnTo>
                  <a:pt x="26" y="16"/>
                </a:lnTo>
                <a:lnTo>
                  <a:pt x="31" y="12"/>
                </a:lnTo>
                <a:lnTo>
                  <a:pt x="36" y="9"/>
                </a:lnTo>
                <a:lnTo>
                  <a:pt x="42" y="5"/>
                </a:lnTo>
                <a:lnTo>
                  <a:pt x="49" y="3"/>
                </a:lnTo>
                <a:lnTo>
                  <a:pt x="55" y="2"/>
                </a:lnTo>
                <a:lnTo>
                  <a:pt x="62" y="0"/>
                </a:lnTo>
                <a:lnTo>
                  <a:pt x="69" y="0"/>
                </a:lnTo>
                <a:close/>
              </a:path>
            </a:pathLst>
          </a:custGeom>
          <a:solidFill>
            <a:schemeClr val="bg1"/>
          </a:solidFill>
          <a:ln>
            <a:noFill/>
          </a:ln>
        </p:spPr>
        <p:txBody>
          <a:bodyPr vert="horz" wrap="square" lIns="91440" tIns="45720" rIns="91440" bIns="45720" numCol="1" anchor="t" anchorCtr="0" compatLnSpc="1"/>
          <a:lstStyle/>
          <a:p>
            <a:endParaRPr lang="zh-CN" altLang="en-US">
              <a:solidFill>
                <a:schemeClr val="bg1"/>
              </a:solidFill>
            </a:endParaRPr>
          </a:p>
        </p:txBody>
      </p:sp>
      <p:grpSp>
        <p:nvGrpSpPr>
          <p:cNvPr id="7" name="组合 6"/>
          <p:cNvGrpSpPr/>
          <p:nvPr/>
        </p:nvGrpSpPr>
        <p:grpSpPr>
          <a:xfrm>
            <a:off x="6746875" y="1309370"/>
            <a:ext cx="1167130" cy="1167130"/>
            <a:chOff x="9890" y="2577"/>
            <a:chExt cx="2898" cy="2898"/>
          </a:xfrm>
        </p:grpSpPr>
        <p:sp>
          <p:nvSpPr>
            <p:cNvPr id="12" name="椭圆 11"/>
            <p:cNvSpPr/>
            <p:nvPr/>
          </p:nvSpPr>
          <p:spPr>
            <a:xfrm>
              <a:off x="9890" y="2577"/>
              <a:ext cx="2898" cy="289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6" name="Freeform 234"/>
            <p:cNvSpPr>
              <a:spLocks noEditPoints="1"/>
            </p:cNvSpPr>
            <p:nvPr/>
          </p:nvSpPr>
          <p:spPr bwMode="auto">
            <a:xfrm>
              <a:off x="10675" y="3512"/>
              <a:ext cx="826" cy="1039"/>
            </a:xfrm>
            <a:custGeom>
              <a:avLst/>
              <a:gdLst>
                <a:gd name="T0" fmla="*/ 106 w 452"/>
                <a:gd name="T1" fmla="*/ 121 h 565"/>
                <a:gd name="T2" fmla="*/ 106 w 452"/>
                <a:gd name="T3" fmla="*/ 141 h 565"/>
                <a:gd name="T4" fmla="*/ 348 w 452"/>
                <a:gd name="T5" fmla="*/ 141 h 565"/>
                <a:gd name="T6" fmla="*/ 348 w 452"/>
                <a:gd name="T7" fmla="*/ 121 h 565"/>
                <a:gd name="T8" fmla="*/ 106 w 452"/>
                <a:gd name="T9" fmla="*/ 121 h 565"/>
                <a:gd name="T10" fmla="*/ 106 w 452"/>
                <a:gd name="T11" fmla="*/ 180 h 565"/>
                <a:gd name="T12" fmla="*/ 106 w 452"/>
                <a:gd name="T13" fmla="*/ 200 h 565"/>
                <a:gd name="T14" fmla="*/ 348 w 452"/>
                <a:gd name="T15" fmla="*/ 200 h 565"/>
                <a:gd name="T16" fmla="*/ 348 w 452"/>
                <a:gd name="T17" fmla="*/ 180 h 565"/>
                <a:gd name="T18" fmla="*/ 106 w 452"/>
                <a:gd name="T19" fmla="*/ 180 h 565"/>
                <a:gd name="T20" fmla="*/ 106 w 452"/>
                <a:gd name="T21" fmla="*/ 245 h 565"/>
                <a:gd name="T22" fmla="*/ 106 w 452"/>
                <a:gd name="T23" fmla="*/ 264 h 565"/>
                <a:gd name="T24" fmla="*/ 348 w 452"/>
                <a:gd name="T25" fmla="*/ 264 h 565"/>
                <a:gd name="T26" fmla="*/ 348 w 452"/>
                <a:gd name="T27" fmla="*/ 245 h 565"/>
                <a:gd name="T28" fmla="*/ 106 w 452"/>
                <a:gd name="T29" fmla="*/ 245 h 565"/>
                <a:gd name="T30" fmla="*/ 106 w 452"/>
                <a:gd name="T31" fmla="*/ 304 h 565"/>
                <a:gd name="T32" fmla="*/ 106 w 452"/>
                <a:gd name="T33" fmla="*/ 324 h 565"/>
                <a:gd name="T34" fmla="*/ 348 w 452"/>
                <a:gd name="T35" fmla="*/ 324 h 565"/>
                <a:gd name="T36" fmla="*/ 348 w 452"/>
                <a:gd name="T37" fmla="*/ 304 h 565"/>
                <a:gd name="T38" fmla="*/ 106 w 452"/>
                <a:gd name="T39" fmla="*/ 304 h 565"/>
                <a:gd name="T40" fmla="*/ 140 w 452"/>
                <a:gd name="T41" fmla="*/ 510 h 565"/>
                <a:gd name="T42" fmla="*/ 116 w 452"/>
                <a:gd name="T43" fmla="*/ 425 h 565"/>
                <a:gd name="T44" fmla="*/ 55 w 452"/>
                <a:gd name="T45" fmla="*/ 448 h 565"/>
                <a:gd name="T46" fmla="*/ 140 w 452"/>
                <a:gd name="T47" fmla="*/ 510 h 565"/>
                <a:gd name="T48" fmla="*/ 47 w 452"/>
                <a:gd name="T49" fmla="*/ 429 h 565"/>
                <a:gd name="T50" fmla="*/ 119 w 452"/>
                <a:gd name="T51" fmla="*/ 402 h 565"/>
                <a:gd name="T52" fmla="*/ 130 w 452"/>
                <a:gd name="T53" fmla="*/ 399 h 565"/>
                <a:gd name="T54" fmla="*/ 132 w 452"/>
                <a:gd name="T55" fmla="*/ 409 h 565"/>
                <a:gd name="T56" fmla="*/ 163 w 452"/>
                <a:gd name="T57" fmla="*/ 517 h 565"/>
                <a:gd name="T58" fmla="*/ 404 w 452"/>
                <a:gd name="T59" fmla="*/ 517 h 565"/>
                <a:gd name="T60" fmla="*/ 404 w 452"/>
                <a:gd name="T61" fmla="*/ 46 h 565"/>
                <a:gd name="T62" fmla="*/ 47 w 452"/>
                <a:gd name="T63" fmla="*/ 46 h 565"/>
                <a:gd name="T64" fmla="*/ 47 w 452"/>
                <a:gd name="T65" fmla="*/ 429 h 565"/>
                <a:gd name="T66" fmla="*/ 23 w 452"/>
                <a:gd name="T67" fmla="*/ 0 h 565"/>
                <a:gd name="T68" fmla="*/ 428 w 452"/>
                <a:gd name="T69" fmla="*/ 0 h 565"/>
                <a:gd name="T70" fmla="*/ 452 w 452"/>
                <a:gd name="T71" fmla="*/ 0 h 565"/>
                <a:gd name="T72" fmla="*/ 452 w 452"/>
                <a:gd name="T73" fmla="*/ 23 h 565"/>
                <a:gd name="T74" fmla="*/ 452 w 452"/>
                <a:gd name="T75" fmla="*/ 542 h 565"/>
                <a:gd name="T76" fmla="*/ 452 w 452"/>
                <a:gd name="T77" fmla="*/ 565 h 565"/>
                <a:gd name="T78" fmla="*/ 428 w 452"/>
                <a:gd name="T79" fmla="*/ 565 h 565"/>
                <a:gd name="T80" fmla="*/ 142 w 452"/>
                <a:gd name="T81" fmla="*/ 565 h 565"/>
                <a:gd name="T82" fmla="*/ 134 w 452"/>
                <a:gd name="T83" fmla="*/ 565 h 565"/>
                <a:gd name="T84" fmla="*/ 128 w 452"/>
                <a:gd name="T85" fmla="*/ 561 h 565"/>
                <a:gd name="T86" fmla="*/ 9 w 452"/>
                <a:gd name="T87" fmla="*/ 472 h 565"/>
                <a:gd name="T88" fmla="*/ 0 w 452"/>
                <a:gd name="T89" fmla="*/ 465 h 565"/>
                <a:gd name="T90" fmla="*/ 0 w 452"/>
                <a:gd name="T91" fmla="*/ 453 h 565"/>
                <a:gd name="T92" fmla="*/ 0 w 452"/>
                <a:gd name="T93" fmla="*/ 23 h 565"/>
                <a:gd name="T94" fmla="*/ 0 w 452"/>
                <a:gd name="T95" fmla="*/ 0 h 565"/>
                <a:gd name="T96" fmla="*/ 23 w 452"/>
                <a:gd name="T97" fmla="*/ 0 h 5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52" h="565">
                  <a:moveTo>
                    <a:pt x="106" y="121"/>
                  </a:moveTo>
                  <a:lnTo>
                    <a:pt x="106" y="141"/>
                  </a:lnTo>
                  <a:lnTo>
                    <a:pt x="348" y="141"/>
                  </a:lnTo>
                  <a:lnTo>
                    <a:pt x="348" y="121"/>
                  </a:lnTo>
                  <a:lnTo>
                    <a:pt x="106" y="121"/>
                  </a:lnTo>
                  <a:close/>
                  <a:moveTo>
                    <a:pt x="106" y="180"/>
                  </a:moveTo>
                  <a:lnTo>
                    <a:pt x="106" y="200"/>
                  </a:lnTo>
                  <a:lnTo>
                    <a:pt x="348" y="200"/>
                  </a:lnTo>
                  <a:lnTo>
                    <a:pt x="348" y="180"/>
                  </a:lnTo>
                  <a:lnTo>
                    <a:pt x="106" y="180"/>
                  </a:lnTo>
                  <a:close/>
                  <a:moveTo>
                    <a:pt x="106" y="245"/>
                  </a:moveTo>
                  <a:lnTo>
                    <a:pt x="106" y="264"/>
                  </a:lnTo>
                  <a:lnTo>
                    <a:pt x="348" y="264"/>
                  </a:lnTo>
                  <a:lnTo>
                    <a:pt x="348" y="245"/>
                  </a:lnTo>
                  <a:lnTo>
                    <a:pt x="106" y="245"/>
                  </a:lnTo>
                  <a:close/>
                  <a:moveTo>
                    <a:pt x="106" y="304"/>
                  </a:moveTo>
                  <a:lnTo>
                    <a:pt x="106" y="324"/>
                  </a:lnTo>
                  <a:lnTo>
                    <a:pt x="348" y="324"/>
                  </a:lnTo>
                  <a:lnTo>
                    <a:pt x="348" y="304"/>
                  </a:lnTo>
                  <a:lnTo>
                    <a:pt x="106" y="304"/>
                  </a:lnTo>
                  <a:close/>
                  <a:moveTo>
                    <a:pt x="140" y="510"/>
                  </a:moveTo>
                  <a:lnTo>
                    <a:pt x="116" y="425"/>
                  </a:lnTo>
                  <a:lnTo>
                    <a:pt x="55" y="448"/>
                  </a:lnTo>
                  <a:lnTo>
                    <a:pt x="140" y="510"/>
                  </a:lnTo>
                  <a:close/>
                  <a:moveTo>
                    <a:pt x="47" y="429"/>
                  </a:moveTo>
                  <a:lnTo>
                    <a:pt x="119" y="402"/>
                  </a:lnTo>
                  <a:lnTo>
                    <a:pt x="130" y="399"/>
                  </a:lnTo>
                  <a:lnTo>
                    <a:pt x="132" y="409"/>
                  </a:lnTo>
                  <a:lnTo>
                    <a:pt x="163" y="517"/>
                  </a:lnTo>
                  <a:lnTo>
                    <a:pt x="404" y="517"/>
                  </a:lnTo>
                  <a:lnTo>
                    <a:pt x="404" y="46"/>
                  </a:lnTo>
                  <a:lnTo>
                    <a:pt x="47" y="46"/>
                  </a:lnTo>
                  <a:lnTo>
                    <a:pt x="47" y="429"/>
                  </a:lnTo>
                  <a:close/>
                  <a:moveTo>
                    <a:pt x="23" y="0"/>
                  </a:moveTo>
                  <a:lnTo>
                    <a:pt x="428" y="0"/>
                  </a:lnTo>
                  <a:lnTo>
                    <a:pt x="452" y="0"/>
                  </a:lnTo>
                  <a:lnTo>
                    <a:pt x="452" y="23"/>
                  </a:lnTo>
                  <a:lnTo>
                    <a:pt x="452" y="542"/>
                  </a:lnTo>
                  <a:lnTo>
                    <a:pt x="452" y="565"/>
                  </a:lnTo>
                  <a:lnTo>
                    <a:pt x="428" y="565"/>
                  </a:lnTo>
                  <a:lnTo>
                    <a:pt x="142" y="565"/>
                  </a:lnTo>
                  <a:lnTo>
                    <a:pt x="134" y="565"/>
                  </a:lnTo>
                  <a:lnTo>
                    <a:pt x="128" y="561"/>
                  </a:lnTo>
                  <a:lnTo>
                    <a:pt x="9" y="472"/>
                  </a:lnTo>
                  <a:lnTo>
                    <a:pt x="0" y="465"/>
                  </a:lnTo>
                  <a:lnTo>
                    <a:pt x="0" y="453"/>
                  </a:lnTo>
                  <a:lnTo>
                    <a:pt x="0" y="23"/>
                  </a:lnTo>
                  <a:lnTo>
                    <a:pt x="0" y="0"/>
                  </a:lnTo>
                  <a:lnTo>
                    <a:pt x="23" y="0"/>
                  </a:lnTo>
                  <a:close/>
                </a:path>
              </a:pathLst>
            </a:custGeom>
            <a:solidFill>
              <a:schemeClr val="bg1"/>
            </a:solidFill>
            <a:ln>
              <a:noFill/>
            </a:ln>
          </p:spPr>
          <p:txBody>
            <a:bodyPr vert="horz" wrap="square" lIns="91440" tIns="45720" rIns="91440" bIns="45720" numCol="1" anchor="t" anchorCtr="0" compatLnSpc="1"/>
            <a:lstStyle/>
            <a:p>
              <a:endParaRPr lang="zh-CN" altLang="en-US">
                <a:solidFill>
                  <a:schemeClr val="bg1"/>
                </a:solidFill>
              </a:endParaRPr>
            </a:p>
          </p:txBody>
        </p:sp>
        <p:sp>
          <p:nvSpPr>
            <p:cNvPr id="17" name="Freeform 422"/>
            <p:cNvSpPr>
              <a:spLocks noEditPoints="1"/>
            </p:cNvSpPr>
            <p:nvPr/>
          </p:nvSpPr>
          <p:spPr bwMode="auto">
            <a:xfrm>
              <a:off x="10952" y="3527"/>
              <a:ext cx="1060" cy="826"/>
            </a:xfrm>
            <a:custGeom>
              <a:avLst/>
              <a:gdLst>
                <a:gd name="T0" fmla="*/ 539 w 582"/>
                <a:gd name="T1" fmla="*/ 454 h 454"/>
                <a:gd name="T2" fmla="*/ 546 w 582"/>
                <a:gd name="T3" fmla="*/ 452 h 454"/>
                <a:gd name="T4" fmla="*/ 551 w 582"/>
                <a:gd name="T5" fmla="*/ 449 h 454"/>
                <a:gd name="T6" fmla="*/ 554 w 582"/>
                <a:gd name="T7" fmla="*/ 443 h 454"/>
                <a:gd name="T8" fmla="*/ 555 w 582"/>
                <a:gd name="T9" fmla="*/ 437 h 454"/>
                <a:gd name="T10" fmla="*/ 516 w 582"/>
                <a:gd name="T11" fmla="*/ 148 h 454"/>
                <a:gd name="T12" fmla="*/ 456 w 582"/>
                <a:gd name="T13" fmla="*/ 437 h 454"/>
                <a:gd name="T14" fmla="*/ 458 w 582"/>
                <a:gd name="T15" fmla="*/ 443 h 454"/>
                <a:gd name="T16" fmla="*/ 462 w 582"/>
                <a:gd name="T17" fmla="*/ 449 h 454"/>
                <a:gd name="T18" fmla="*/ 467 w 582"/>
                <a:gd name="T19" fmla="*/ 452 h 454"/>
                <a:gd name="T20" fmla="*/ 472 w 582"/>
                <a:gd name="T21" fmla="*/ 454 h 454"/>
                <a:gd name="T22" fmla="*/ 350 w 582"/>
                <a:gd name="T23" fmla="*/ 454 h 454"/>
                <a:gd name="T24" fmla="*/ 384 w 582"/>
                <a:gd name="T25" fmla="*/ 454 h 454"/>
                <a:gd name="T26" fmla="*/ 404 w 582"/>
                <a:gd name="T27" fmla="*/ 454 h 454"/>
                <a:gd name="T28" fmla="*/ 409 w 582"/>
                <a:gd name="T29" fmla="*/ 450 h 454"/>
                <a:gd name="T30" fmla="*/ 414 w 582"/>
                <a:gd name="T31" fmla="*/ 447 h 454"/>
                <a:gd name="T32" fmla="*/ 416 w 582"/>
                <a:gd name="T33" fmla="*/ 441 h 454"/>
                <a:gd name="T34" fmla="*/ 416 w 582"/>
                <a:gd name="T35" fmla="*/ 412 h 454"/>
                <a:gd name="T36" fmla="*/ 416 w 582"/>
                <a:gd name="T37" fmla="*/ 361 h 454"/>
                <a:gd name="T38" fmla="*/ 416 w 582"/>
                <a:gd name="T39" fmla="*/ 311 h 454"/>
                <a:gd name="T40" fmla="*/ 416 w 582"/>
                <a:gd name="T41" fmla="*/ 260 h 454"/>
                <a:gd name="T42" fmla="*/ 416 w 582"/>
                <a:gd name="T43" fmla="*/ 234 h 454"/>
                <a:gd name="T44" fmla="*/ 318 w 582"/>
                <a:gd name="T45" fmla="*/ 316 h 454"/>
                <a:gd name="T46" fmla="*/ 317 w 582"/>
                <a:gd name="T47" fmla="*/ 437 h 454"/>
                <a:gd name="T48" fmla="*/ 318 w 582"/>
                <a:gd name="T49" fmla="*/ 443 h 454"/>
                <a:gd name="T50" fmla="*/ 322 w 582"/>
                <a:gd name="T51" fmla="*/ 449 h 454"/>
                <a:gd name="T52" fmla="*/ 328 w 582"/>
                <a:gd name="T53" fmla="*/ 452 h 454"/>
                <a:gd name="T54" fmla="*/ 334 w 582"/>
                <a:gd name="T55" fmla="*/ 454 h 454"/>
                <a:gd name="T56" fmla="*/ 122 w 582"/>
                <a:gd name="T57" fmla="*/ 454 h 454"/>
                <a:gd name="T58" fmla="*/ 128 w 582"/>
                <a:gd name="T59" fmla="*/ 452 h 454"/>
                <a:gd name="T60" fmla="*/ 133 w 582"/>
                <a:gd name="T61" fmla="*/ 449 h 454"/>
                <a:gd name="T62" fmla="*/ 136 w 582"/>
                <a:gd name="T63" fmla="*/ 443 h 454"/>
                <a:gd name="T64" fmla="*/ 139 w 582"/>
                <a:gd name="T65" fmla="*/ 437 h 454"/>
                <a:gd name="T66" fmla="*/ 40 w 582"/>
                <a:gd name="T67" fmla="*/ 382 h 454"/>
                <a:gd name="T68" fmla="*/ 40 w 582"/>
                <a:gd name="T69" fmla="*/ 441 h 454"/>
                <a:gd name="T70" fmla="*/ 42 w 582"/>
                <a:gd name="T71" fmla="*/ 447 h 454"/>
                <a:gd name="T72" fmla="*/ 47 w 582"/>
                <a:gd name="T73" fmla="*/ 450 h 454"/>
                <a:gd name="T74" fmla="*/ 52 w 582"/>
                <a:gd name="T75" fmla="*/ 454 h 454"/>
                <a:gd name="T76" fmla="*/ 56 w 582"/>
                <a:gd name="T77" fmla="*/ 454 h 454"/>
                <a:gd name="T78" fmla="*/ 218 w 582"/>
                <a:gd name="T79" fmla="*/ 167 h 454"/>
                <a:gd name="T80" fmla="*/ 244 w 582"/>
                <a:gd name="T81" fmla="*/ 167 h 454"/>
                <a:gd name="T82" fmla="*/ 484 w 582"/>
                <a:gd name="T83" fmla="*/ 52 h 454"/>
                <a:gd name="T84" fmla="*/ 520 w 582"/>
                <a:gd name="T85" fmla="*/ 11 h 454"/>
                <a:gd name="T86" fmla="*/ 561 w 582"/>
                <a:gd name="T87" fmla="*/ 59 h 454"/>
                <a:gd name="T88" fmla="*/ 518 w 582"/>
                <a:gd name="T89" fmla="*/ 91 h 454"/>
                <a:gd name="T90" fmla="*/ 316 w 582"/>
                <a:gd name="T91" fmla="*/ 265 h 454"/>
                <a:gd name="T92" fmla="*/ 232 w 582"/>
                <a:gd name="T93" fmla="*/ 219 h 454"/>
                <a:gd name="T94" fmla="*/ 0 w 582"/>
                <a:gd name="T95" fmla="*/ 296 h 454"/>
                <a:gd name="T96" fmla="*/ 211 w 582"/>
                <a:gd name="T97" fmla="*/ 454 h 454"/>
                <a:gd name="T98" fmla="*/ 245 w 582"/>
                <a:gd name="T99" fmla="*/ 454 h 454"/>
                <a:gd name="T100" fmla="*/ 265 w 582"/>
                <a:gd name="T101" fmla="*/ 454 h 454"/>
                <a:gd name="T102" fmla="*/ 271 w 582"/>
                <a:gd name="T103" fmla="*/ 450 h 454"/>
                <a:gd name="T104" fmla="*/ 274 w 582"/>
                <a:gd name="T105" fmla="*/ 447 h 454"/>
                <a:gd name="T106" fmla="*/ 278 w 582"/>
                <a:gd name="T107" fmla="*/ 441 h 454"/>
                <a:gd name="T108" fmla="*/ 278 w 582"/>
                <a:gd name="T109" fmla="*/ 294 h 454"/>
                <a:gd name="T110" fmla="*/ 178 w 582"/>
                <a:gd name="T111" fmla="*/ 301 h 454"/>
                <a:gd name="T112" fmla="*/ 178 w 582"/>
                <a:gd name="T113" fmla="*/ 441 h 454"/>
                <a:gd name="T114" fmla="*/ 181 w 582"/>
                <a:gd name="T115" fmla="*/ 447 h 454"/>
                <a:gd name="T116" fmla="*/ 185 w 582"/>
                <a:gd name="T117" fmla="*/ 450 h 454"/>
                <a:gd name="T118" fmla="*/ 191 w 582"/>
                <a:gd name="T119" fmla="*/ 454 h 454"/>
                <a:gd name="T120" fmla="*/ 195 w 582"/>
                <a:gd name="T121" fmla="*/ 454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82" h="454">
                  <a:moveTo>
                    <a:pt x="472" y="454"/>
                  </a:moveTo>
                  <a:lnTo>
                    <a:pt x="539" y="454"/>
                  </a:lnTo>
                  <a:lnTo>
                    <a:pt x="542" y="454"/>
                  </a:lnTo>
                  <a:lnTo>
                    <a:pt x="546" y="452"/>
                  </a:lnTo>
                  <a:lnTo>
                    <a:pt x="548" y="450"/>
                  </a:lnTo>
                  <a:lnTo>
                    <a:pt x="551" y="449"/>
                  </a:lnTo>
                  <a:lnTo>
                    <a:pt x="553" y="447"/>
                  </a:lnTo>
                  <a:lnTo>
                    <a:pt x="554" y="443"/>
                  </a:lnTo>
                  <a:lnTo>
                    <a:pt x="555" y="441"/>
                  </a:lnTo>
                  <a:lnTo>
                    <a:pt x="555" y="437"/>
                  </a:lnTo>
                  <a:lnTo>
                    <a:pt x="555" y="193"/>
                  </a:lnTo>
                  <a:lnTo>
                    <a:pt x="516" y="148"/>
                  </a:lnTo>
                  <a:lnTo>
                    <a:pt x="456" y="198"/>
                  </a:lnTo>
                  <a:lnTo>
                    <a:pt x="456" y="437"/>
                  </a:lnTo>
                  <a:lnTo>
                    <a:pt x="457" y="441"/>
                  </a:lnTo>
                  <a:lnTo>
                    <a:pt x="458" y="443"/>
                  </a:lnTo>
                  <a:lnTo>
                    <a:pt x="460" y="447"/>
                  </a:lnTo>
                  <a:lnTo>
                    <a:pt x="462" y="449"/>
                  </a:lnTo>
                  <a:lnTo>
                    <a:pt x="464" y="450"/>
                  </a:lnTo>
                  <a:lnTo>
                    <a:pt x="467" y="452"/>
                  </a:lnTo>
                  <a:lnTo>
                    <a:pt x="470" y="454"/>
                  </a:lnTo>
                  <a:lnTo>
                    <a:pt x="472" y="454"/>
                  </a:lnTo>
                  <a:close/>
                  <a:moveTo>
                    <a:pt x="334" y="454"/>
                  </a:moveTo>
                  <a:lnTo>
                    <a:pt x="350" y="454"/>
                  </a:lnTo>
                  <a:lnTo>
                    <a:pt x="367" y="454"/>
                  </a:lnTo>
                  <a:lnTo>
                    <a:pt x="384" y="454"/>
                  </a:lnTo>
                  <a:lnTo>
                    <a:pt x="400" y="454"/>
                  </a:lnTo>
                  <a:lnTo>
                    <a:pt x="404" y="454"/>
                  </a:lnTo>
                  <a:lnTo>
                    <a:pt x="407" y="452"/>
                  </a:lnTo>
                  <a:lnTo>
                    <a:pt x="409" y="450"/>
                  </a:lnTo>
                  <a:lnTo>
                    <a:pt x="412" y="449"/>
                  </a:lnTo>
                  <a:lnTo>
                    <a:pt x="414" y="447"/>
                  </a:lnTo>
                  <a:lnTo>
                    <a:pt x="415" y="443"/>
                  </a:lnTo>
                  <a:lnTo>
                    <a:pt x="416" y="441"/>
                  </a:lnTo>
                  <a:lnTo>
                    <a:pt x="416" y="437"/>
                  </a:lnTo>
                  <a:lnTo>
                    <a:pt x="416" y="412"/>
                  </a:lnTo>
                  <a:lnTo>
                    <a:pt x="416" y="387"/>
                  </a:lnTo>
                  <a:lnTo>
                    <a:pt x="416" y="361"/>
                  </a:lnTo>
                  <a:lnTo>
                    <a:pt x="416" y="336"/>
                  </a:lnTo>
                  <a:lnTo>
                    <a:pt x="416" y="311"/>
                  </a:lnTo>
                  <a:lnTo>
                    <a:pt x="416" y="286"/>
                  </a:lnTo>
                  <a:lnTo>
                    <a:pt x="416" y="260"/>
                  </a:lnTo>
                  <a:lnTo>
                    <a:pt x="416" y="235"/>
                  </a:lnTo>
                  <a:lnTo>
                    <a:pt x="416" y="234"/>
                  </a:lnTo>
                  <a:lnTo>
                    <a:pt x="416" y="233"/>
                  </a:lnTo>
                  <a:lnTo>
                    <a:pt x="318" y="316"/>
                  </a:lnTo>
                  <a:lnTo>
                    <a:pt x="317" y="316"/>
                  </a:lnTo>
                  <a:lnTo>
                    <a:pt x="317" y="437"/>
                  </a:lnTo>
                  <a:lnTo>
                    <a:pt x="317" y="441"/>
                  </a:lnTo>
                  <a:lnTo>
                    <a:pt x="318" y="443"/>
                  </a:lnTo>
                  <a:lnTo>
                    <a:pt x="321" y="447"/>
                  </a:lnTo>
                  <a:lnTo>
                    <a:pt x="322" y="449"/>
                  </a:lnTo>
                  <a:lnTo>
                    <a:pt x="324" y="450"/>
                  </a:lnTo>
                  <a:lnTo>
                    <a:pt x="328" y="452"/>
                  </a:lnTo>
                  <a:lnTo>
                    <a:pt x="330" y="454"/>
                  </a:lnTo>
                  <a:lnTo>
                    <a:pt x="334" y="454"/>
                  </a:lnTo>
                  <a:close/>
                  <a:moveTo>
                    <a:pt x="56" y="454"/>
                  </a:moveTo>
                  <a:lnTo>
                    <a:pt x="122" y="454"/>
                  </a:lnTo>
                  <a:lnTo>
                    <a:pt x="125" y="454"/>
                  </a:lnTo>
                  <a:lnTo>
                    <a:pt x="128" y="452"/>
                  </a:lnTo>
                  <a:lnTo>
                    <a:pt x="131" y="450"/>
                  </a:lnTo>
                  <a:lnTo>
                    <a:pt x="133" y="449"/>
                  </a:lnTo>
                  <a:lnTo>
                    <a:pt x="135" y="447"/>
                  </a:lnTo>
                  <a:lnTo>
                    <a:pt x="136" y="443"/>
                  </a:lnTo>
                  <a:lnTo>
                    <a:pt x="138" y="441"/>
                  </a:lnTo>
                  <a:lnTo>
                    <a:pt x="139" y="437"/>
                  </a:lnTo>
                  <a:lnTo>
                    <a:pt x="139" y="324"/>
                  </a:lnTo>
                  <a:lnTo>
                    <a:pt x="40" y="382"/>
                  </a:lnTo>
                  <a:lnTo>
                    <a:pt x="40" y="437"/>
                  </a:lnTo>
                  <a:lnTo>
                    <a:pt x="40" y="441"/>
                  </a:lnTo>
                  <a:lnTo>
                    <a:pt x="41" y="443"/>
                  </a:lnTo>
                  <a:lnTo>
                    <a:pt x="42" y="447"/>
                  </a:lnTo>
                  <a:lnTo>
                    <a:pt x="44" y="449"/>
                  </a:lnTo>
                  <a:lnTo>
                    <a:pt x="47" y="450"/>
                  </a:lnTo>
                  <a:lnTo>
                    <a:pt x="49" y="452"/>
                  </a:lnTo>
                  <a:lnTo>
                    <a:pt x="52" y="454"/>
                  </a:lnTo>
                  <a:lnTo>
                    <a:pt x="56" y="454"/>
                  </a:lnTo>
                  <a:lnTo>
                    <a:pt x="56" y="454"/>
                  </a:lnTo>
                  <a:close/>
                  <a:moveTo>
                    <a:pt x="0" y="296"/>
                  </a:moveTo>
                  <a:lnTo>
                    <a:pt x="218" y="167"/>
                  </a:lnTo>
                  <a:lnTo>
                    <a:pt x="231" y="160"/>
                  </a:lnTo>
                  <a:lnTo>
                    <a:pt x="244" y="167"/>
                  </a:lnTo>
                  <a:lnTo>
                    <a:pt x="309" y="202"/>
                  </a:lnTo>
                  <a:lnTo>
                    <a:pt x="484" y="52"/>
                  </a:lnTo>
                  <a:lnTo>
                    <a:pt x="460" y="24"/>
                  </a:lnTo>
                  <a:lnTo>
                    <a:pt x="520" y="11"/>
                  </a:lnTo>
                  <a:lnTo>
                    <a:pt x="582" y="0"/>
                  </a:lnTo>
                  <a:lnTo>
                    <a:pt x="561" y="59"/>
                  </a:lnTo>
                  <a:lnTo>
                    <a:pt x="541" y="118"/>
                  </a:lnTo>
                  <a:lnTo>
                    <a:pt x="518" y="91"/>
                  </a:lnTo>
                  <a:lnTo>
                    <a:pt x="329" y="253"/>
                  </a:lnTo>
                  <a:lnTo>
                    <a:pt x="316" y="265"/>
                  </a:lnTo>
                  <a:lnTo>
                    <a:pt x="300" y="256"/>
                  </a:lnTo>
                  <a:lnTo>
                    <a:pt x="232" y="219"/>
                  </a:lnTo>
                  <a:lnTo>
                    <a:pt x="27" y="340"/>
                  </a:lnTo>
                  <a:lnTo>
                    <a:pt x="0" y="296"/>
                  </a:lnTo>
                  <a:close/>
                  <a:moveTo>
                    <a:pt x="195" y="454"/>
                  </a:moveTo>
                  <a:lnTo>
                    <a:pt x="211" y="454"/>
                  </a:lnTo>
                  <a:lnTo>
                    <a:pt x="227" y="454"/>
                  </a:lnTo>
                  <a:lnTo>
                    <a:pt x="245" y="454"/>
                  </a:lnTo>
                  <a:lnTo>
                    <a:pt x="261" y="454"/>
                  </a:lnTo>
                  <a:lnTo>
                    <a:pt x="265" y="454"/>
                  </a:lnTo>
                  <a:lnTo>
                    <a:pt x="267" y="452"/>
                  </a:lnTo>
                  <a:lnTo>
                    <a:pt x="271" y="450"/>
                  </a:lnTo>
                  <a:lnTo>
                    <a:pt x="273" y="449"/>
                  </a:lnTo>
                  <a:lnTo>
                    <a:pt x="274" y="447"/>
                  </a:lnTo>
                  <a:lnTo>
                    <a:pt x="276" y="443"/>
                  </a:lnTo>
                  <a:lnTo>
                    <a:pt x="278" y="441"/>
                  </a:lnTo>
                  <a:lnTo>
                    <a:pt x="278" y="437"/>
                  </a:lnTo>
                  <a:lnTo>
                    <a:pt x="278" y="294"/>
                  </a:lnTo>
                  <a:lnTo>
                    <a:pt x="232" y="268"/>
                  </a:lnTo>
                  <a:lnTo>
                    <a:pt x="178" y="301"/>
                  </a:lnTo>
                  <a:lnTo>
                    <a:pt x="178" y="437"/>
                  </a:lnTo>
                  <a:lnTo>
                    <a:pt x="178" y="441"/>
                  </a:lnTo>
                  <a:lnTo>
                    <a:pt x="180" y="443"/>
                  </a:lnTo>
                  <a:lnTo>
                    <a:pt x="181" y="447"/>
                  </a:lnTo>
                  <a:lnTo>
                    <a:pt x="183" y="449"/>
                  </a:lnTo>
                  <a:lnTo>
                    <a:pt x="185" y="450"/>
                  </a:lnTo>
                  <a:lnTo>
                    <a:pt x="188" y="452"/>
                  </a:lnTo>
                  <a:lnTo>
                    <a:pt x="191" y="454"/>
                  </a:lnTo>
                  <a:lnTo>
                    <a:pt x="195" y="454"/>
                  </a:lnTo>
                  <a:lnTo>
                    <a:pt x="195" y="454"/>
                  </a:lnTo>
                  <a:close/>
                </a:path>
              </a:pathLst>
            </a:custGeom>
            <a:solidFill>
              <a:schemeClr val="bg1"/>
            </a:solidFill>
            <a:ln>
              <a:noFill/>
            </a:ln>
          </p:spPr>
          <p:txBody>
            <a:bodyPr vert="horz" wrap="square" lIns="91440" tIns="45720" rIns="91440" bIns="45720" numCol="1" anchor="t" anchorCtr="0" compatLnSpc="1"/>
            <a:lstStyle/>
            <a:p>
              <a:endParaRPr lang="zh-CN" altLang="en-US">
                <a:solidFill>
                  <a:schemeClr val="bg1"/>
                </a:solidFill>
              </a:endParaRPr>
            </a:p>
          </p:txBody>
        </p:sp>
      </p:grpSp>
      <p:sp>
        <p:nvSpPr>
          <p:cNvPr id="18" name="稻壳儿 夏至夏末"/>
          <p:cNvSpPr txBox="1"/>
          <p:nvPr/>
        </p:nvSpPr>
        <p:spPr>
          <a:xfrm>
            <a:off x="1827864" y="1666972"/>
            <a:ext cx="2646878" cy="584775"/>
          </a:xfrm>
          <a:prstGeom prst="rect">
            <a:avLst/>
          </a:prstGeom>
          <a:noFill/>
        </p:spPr>
        <p:txBody>
          <a:bodyPr wrap="none" rtlCol="0">
            <a:spAutoFit/>
          </a:bodyPr>
          <a:lstStyle/>
          <a:p>
            <a:r>
              <a:rPr lang="zh-CN" altLang="en-US" sz="3200" b="1" dirty="0">
                <a:solidFill>
                  <a:schemeClr val="tx1">
                    <a:lumMod val="85000"/>
                    <a:lumOff val="15000"/>
                  </a:schemeClr>
                </a:solidFill>
                <a:latin typeface="Times New Roman" panose="02020603050405020304" charset="0"/>
                <a:cs typeface="Times New Roman" panose="02020603050405020304" charset="0"/>
              </a:rPr>
              <a:t>描述形式枯燥</a:t>
            </a:r>
            <a:endParaRPr lang="en-US" altLang="zh-CN" sz="3200" b="1" dirty="0">
              <a:solidFill>
                <a:schemeClr val="tx1">
                  <a:lumMod val="85000"/>
                  <a:lumOff val="15000"/>
                </a:schemeClr>
              </a:solidFill>
              <a:latin typeface="Times New Roman" panose="02020603050405020304" charset="0"/>
              <a:cs typeface="Times New Roman" panose="02020603050405020304" charset="0"/>
            </a:endParaRPr>
          </a:p>
        </p:txBody>
      </p:sp>
      <p:sp>
        <p:nvSpPr>
          <p:cNvPr id="26" name="矩形 25"/>
          <p:cNvSpPr/>
          <p:nvPr/>
        </p:nvSpPr>
        <p:spPr>
          <a:xfrm>
            <a:off x="0" y="491788"/>
            <a:ext cx="621680" cy="3693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Arial" panose="020B0604020202020204" pitchFamily="34" charset="0"/>
              <a:ea typeface="微软雅黑" panose="020B0503020204020204" pitchFamily="34" charset="-122"/>
              <a:sym typeface="Arial" panose="020B0604020202020204" pitchFamily="34" charset="0"/>
            </a:endParaRPr>
          </a:p>
        </p:txBody>
      </p:sp>
      <p:sp>
        <p:nvSpPr>
          <p:cNvPr id="27" name="矩形 26"/>
          <p:cNvSpPr/>
          <p:nvPr/>
        </p:nvSpPr>
        <p:spPr>
          <a:xfrm>
            <a:off x="952992" y="0"/>
            <a:ext cx="2646878" cy="1068562"/>
          </a:xfrm>
          <a:prstGeom prst="rect">
            <a:avLst/>
          </a:prstGeom>
        </p:spPr>
        <p:txBody>
          <a:bodyPr wrap="none">
            <a:spAutoFit/>
          </a:bodyPr>
          <a:lstStyle/>
          <a:p>
            <a:pPr algn="dist">
              <a:lnSpc>
                <a:spcPct val="150000"/>
              </a:lnSpc>
            </a:pPr>
            <a:r>
              <a:rPr kumimoji="1" lang="zh-CN" altLang="en-US" sz="4800" b="1" dirty="0">
                <a:solidFill>
                  <a:schemeClr val="tx1">
                    <a:lumMod val="75000"/>
                    <a:lumOff val="25000"/>
                  </a:schemeClr>
                </a:solidFill>
                <a:cs typeface="+mn-ea"/>
                <a:sym typeface="+mn-lt"/>
              </a:rPr>
              <a:t>灵感来源</a:t>
            </a:r>
            <a:endParaRPr kumimoji="1" lang="zh-CN" altLang="en-US" sz="2400" b="1" dirty="0">
              <a:solidFill>
                <a:schemeClr val="tx1">
                  <a:lumMod val="75000"/>
                  <a:lumOff val="25000"/>
                </a:schemeClr>
              </a:solidFill>
              <a:cs typeface="+mn-ea"/>
              <a:sym typeface="+mn-lt"/>
            </a:endParaRPr>
          </a:p>
        </p:txBody>
      </p:sp>
      <p:sp>
        <p:nvSpPr>
          <p:cNvPr id="8" name="稻壳儿 夏至夏末"/>
          <p:cNvSpPr txBox="1"/>
          <p:nvPr/>
        </p:nvSpPr>
        <p:spPr>
          <a:xfrm>
            <a:off x="8230153" y="1666971"/>
            <a:ext cx="2646878" cy="584775"/>
          </a:xfrm>
          <a:prstGeom prst="rect">
            <a:avLst/>
          </a:prstGeom>
          <a:noFill/>
        </p:spPr>
        <p:txBody>
          <a:bodyPr wrap="none" rtlCol="0">
            <a:spAutoFit/>
          </a:bodyPr>
          <a:lstStyle/>
          <a:p>
            <a:r>
              <a:rPr lang="zh-CN" altLang="en-US" sz="3200" b="1" dirty="0">
                <a:solidFill>
                  <a:schemeClr val="tx1">
                    <a:lumMod val="85000"/>
                    <a:lumOff val="15000"/>
                  </a:schemeClr>
                </a:solidFill>
                <a:latin typeface="Times New Roman" panose="02020603050405020304" charset="0"/>
                <a:cs typeface="Times New Roman" panose="02020603050405020304" charset="0"/>
              </a:rPr>
              <a:t>不宜快速查看</a:t>
            </a:r>
            <a:endParaRPr lang="en-US" altLang="zh-CN" sz="3200" b="1" dirty="0">
              <a:solidFill>
                <a:schemeClr val="tx1">
                  <a:lumMod val="85000"/>
                  <a:lumOff val="15000"/>
                </a:schemeClr>
              </a:solidFill>
              <a:latin typeface="Times New Roman" panose="02020603050405020304" charset="0"/>
              <a:cs typeface="Times New Roman" panose="02020603050405020304" charset="0"/>
            </a:endParaRPr>
          </a:p>
        </p:txBody>
      </p:sp>
      <p:pic>
        <p:nvPicPr>
          <p:cNvPr id="3" name="图片 2"/>
          <p:cNvPicPr>
            <a:picLocks noChangeAspect="1"/>
          </p:cNvPicPr>
          <p:nvPr/>
        </p:nvPicPr>
        <p:blipFill>
          <a:blip r:embed="rId2"/>
          <a:stretch>
            <a:fillRect/>
          </a:stretch>
        </p:blipFill>
        <p:spPr>
          <a:xfrm>
            <a:off x="13887" y="2677686"/>
            <a:ext cx="6732988" cy="3554249"/>
          </a:xfrm>
          <a:prstGeom prst="rect">
            <a:avLst/>
          </a:prstGeom>
        </p:spPr>
      </p:pic>
      <p:pic>
        <p:nvPicPr>
          <p:cNvPr id="5" name="图片 4"/>
          <p:cNvPicPr>
            <a:picLocks noChangeAspect="1"/>
          </p:cNvPicPr>
          <p:nvPr/>
        </p:nvPicPr>
        <p:blipFill>
          <a:blip r:embed="rId3"/>
          <a:stretch>
            <a:fillRect/>
          </a:stretch>
        </p:blipFill>
        <p:spPr>
          <a:xfrm>
            <a:off x="6746875" y="2719828"/>
            <a:ext cx="5308105" cy="3126384"/>
          </a:xfrm>
          <a:prstGeom prst="rect">
            <a:avLst/>
          </a:prstGeom>
        </p:spPr>
      </p:pic>
      <p:sp>
        <p:nvSpPr>
          <p:cNvPr id="11" name="矩形 10"/>
          <p:cNvSpPr/>
          <p:nvPr/>
        </p:nvSpPr>
        <p:spPr>
          <a:xfrm>
            <a:off x="4149787" y="504774"/>
            <a:ext cx="1479892" cy="507831"/>
          </a:xfrm>
          <a:prstGeom prst="rect">
            <a:avLst/>
          </a:prstGeom>
        </p:spPr>
        <p:txBody>
          <a:bodyPr wrap="none">
            <a:spAutoFit/>
          </a:bodyPr>
          <a:lstStyle/>
          <a:p>
            <a:pPr algn="dist">
              <a:lnSpc>
                <a:spcPct val="150000"/>
              </a:lnSpc>
            </a:pPr>
            <a:r>
              <a:rPr kumimoji="1" lang="en-US" altLang="zh-CN" b="1" dirty="0">
                <a:solidFill>
                  <a:schemeClr val="tx1">
                    <a:lumMod val="75000"/>
                    <a:lumOff val="25000"/>
                  </a:schemeClr>
                </a:solidFill>
                <a:cs typeface="+mn-ea"/>
                <a:sym typeface="+mn-lt"/>
              </a:rPr>
              <a:t>---- </a:t>
            </a:r>
            <a:r>
              <a:rPr kumimoji="1" lang="zh-CN" altLang="en-US" b="1" dirty="0">
                <a:solidFill>
                  <a:schemeClr val="tx1">
                    <a:lumMod val="75000"/>
                    <a:lumOff val="25000"/>
                  </a:schemeClr>
                </a:solidFill>
                <a:cs typeface="+mn-ea"/>
                <a:sym typeface="+mn-lt"/>
              </a:rPr>
              <a:t>想法</a:t>
            </a:r>
            <a:r>
              <a:rPr kumimoji="1" lang="zh-CN" altLang="en-US" b="1" dirty="0" smtClean="0">
                <a:solidFill>
                  <a:schemeClr val="tx1">
                    <a:lumMod val="75000"/>
                    <a:lumOff val="25000"/>
                  </a:schemeClr>
                </a:solidFill>
                <a:cs typeface="+mn-ea"/>
                <a:sym typeface="+mn-lt"/>
              </a:rPr>
              <a:t>来源</a:t>
            </a:r>
            <a:endParaRPr kumimoji="1" lang="zh-CN" altLang="en-US" b="1" dirty="0">
              <a:solidFill>
                <a:schemeClr val="tx1">
                  <a:lumMod val="75000"/>
                  <a:lumOff val="25000"/>
                </a:schemeClr>
              </a:solidFill>
              <a:cs typeface="+mn-ea"/>
              <a:sym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6" presetClass="entr" presetSubtype="21"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barn(inVertical)">
                                      <p:cBhvr>
                                        <p:cTn id="11" dur="500"/>
                                        <p:tgtEl>
                                          <p:spTgt spid="6"/>
                                        </p:tgtEl>
                                      </p:cBhvr>
                                    </p:animEffect>
                                  </p:childTnLst>
                                </p:cTn>
                              </p:par>
                              <p:par>
                                <p:cTn id="12" presetID="16" presetClass="entr" presetSubtype="21" fill="hold" grpId="0" nodeType="withEffect">
                                  <p:stCondLst>
                                    <p:cond delay="0"/>
                                  </p:stCondLst>
                                  <p:childTnLst>
                                    <p:set>
                                      <p:cBhvr>
                                        <p:cTn id="13" dur="1" fill="hold">
                                          <p:stCondLst>
                                            <p:cond delay="0"/>
                                          </p:stCondLst>
                                        </p:cTn>
                                        <p:tgtEl>
                                          <p:spTgt spid="15"/>
                                        </p:tgtEl>
                                        <p:attrNameLst>
                                          <p:attrName>style.visibility</p:attrName>
                                        </p:attrNameLst>
                                      </p:cBhvr>
                                      <p:to>
                                        <p:strVal val="visible"/>
                                      </p:to>
                                    </p:set>
                                    <p:animEffect transition="in" filter="barn(inVertical)">
                                      <p:cBhvr>
                                        <p:cTn id="14" dur="500"/>
                                        <p:tgtEl>
                                          <p:spTgt spid="15"/>
                                        </p:tgtEl>
                                      </p:cBhvr>
                                    </p:animEffect>
                                  </p:childTnLst>
                                </p:cTn>
                              </p:par>
                              <p:par>
                                <p:cTn id="15" presetID="16" presetClass="entr" presetSubtype="21" fill="hold"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barn(inVertical)">
                                      <p:cBhvr>
                                        <p:cTn id="17" dur="500"/>
                                        <p:tgtEl>
                                          <p:spTgt spid="7"/>
                                        </p:tgtEl>
                                      </p:cBhvr>
                                    </p:animEffect>
                                  </p:childTnLst>
                                </p:cTn>
                              </p:par>
                              <p:par>
                                <p:cTn id="18" presetID="16" presetClass="entr" presetSubtype="21" fill="hold" grpId="0" nodeType="with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barn(inVertical)">
                                      <p:cBhvr>
                                        <p:cTn id="20" dur="500"/>
                                        <p:tgtEl>
                                          <p:spTgt spid="18"/>
                                        </p:tgtEl>
                                      </p:cBhvr>
                                    </p:animEffect>
                                  </p:childTnLst>
                                </p:cTn>
                              </p:par>
                              <p:par>
                                <p:cTn id="21" presetID="16" presetClass="entr" presetSubtype="21"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barn(inVertical)">
                                      <p:cBhvr>
                                        <p:cTn id="23" dur="500"/>
                                        <p:tgtEl>
                                          <p:spTgt spid="8"/>
                                        </p:tgtEl>
                                      </p:cBhvr>
                                    </p:animEffect>
                                  </p:childTnLst>
                                </p:cTn>
                              </p:par>
                              <p:par>
                                <p:cTn id="24" presetID="16" presetClass="entr" presetSubtype="21" fill="hold" grpId="0" nodeType="with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barn(inVertical)">
                                      <p:cBhvr>
                                        <p:cTn id="26" dur="500"/>
                                        <p:tgtEl>
                                          <p:spTgt spid="11"/>
                                        </p:tgtEl>
                                      </p:cBhvr>
                                    </p:animEffect>
                                  </p:childTnLst>
                                </p:cTn>
                              </p:par>
                            </p:childTnLst>
                          </p:cTn>
                        </p:par>
                      </p:childTnLst>
                    </p:cTn>
                  </p:par>
                  <p:par>
                    <p:cTn id="27" fill="hold">
                      <p:stCondLst>
                        <p:cond delay="indefinite"/>
                      </p:stCondLst>
                      <p:childTnLst>
                        <p:par>
                          <p:cTn id="28" fill="hold">
                            <p:stCondLst>
                              <p:cond delay="0"/>
                            </p:stCondLst>
                            <p:childTnLst>
                              <p:par>
                                <p:cTn id="29" presetID="6" presetClass="entr" presetSubtype="16" fill="hold" nodeType="click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circle(in)">
                                      <p:cBhvr>
                                        <p:cTn id="31" dur="2000"/>
                                        <p:tgtEl>
                                          <p:spTgt spid="3"/>
                                        </p:tgtEl>
                                      </p:cBhvr>
                                    </p:animEffect>
                                  </p:childTnLst>
                                </p:cTn>
                              </p:par>
                            </p:childTnLst>
                          </p:cTn>
                        </p:par>
                      </p:childTnLst>
                    </p:cTn>
                  </p:par>
                  <p:par>
                    <p:cTn id="32" fill="hold">
                      <p:stCondLst>
                        <p:cond delay="indefinite"/>
                      </p:stCondLst>
                      <p:childTnLst>
                        <p:par>
                          <p:cTn id="33" fill="hold">
                            <p:stCondLst>
                              <p:cond delay="0"/>
                            </p:stCondLst>
                            <p:childTnLst>
                              <p:par>
                                <p:cTn id="34" presetID="6" presetClass="entr" presetSubtype="16" fill="hold" nodeType="clickEffect">
                                  <p:stCondLst>
                                    <p:cond delay="0"/>
                                  </p:stCondLst>
                                  <p:childTnLst>
                                    <p:set>
                                      <p:cBhvr>
                                        <p:cTn id="35" dur="1" fill="hold">
                                          <p:stCondLst>
                                            <p:cond delay="0"/>
                                          </p:stCondLst>
                                        </p:cTn>
                                        <p:tgtEl>
                                          <p:spTgt spid="5"/>
                                        </p:tgtEl>
                                        <p:attrNameLst>
                                          <p:attrName>style.visibility</p:attrName>
                                        </p:attrNameLst>
                                      </p:cBhvr>
                                      <p:to>
                                        <p:strVal val="visible"/>
                                      </p:to>
                                    </p:set>
                                    <p:animEffect transition="in" filter="circle(in)">
                                      <p:cBhvr>
                                        <p:cTn id="36"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8" grpId="0"/>
      <p:bldP spid="27" grpId="0"/>
      <p:bldP spid="8" grpId="0"/>
      <p:bldP spid="11"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p:cNvSpPr/>
          <p:nvPr/>
        </p:nvSpPr>
        <p:spPr>
          <a:xfrm>
            <a:off x="0" y="491788"/>
            <a:ext cx="621680" cy="3693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Arial" panose="020B0604020202020204" pitchFamily="34" charset="0"/>
              <a:ea typeface="微软雅黑" panose="020B0503020204020204" pitchFamily="34" charset="-122"/>
              <a:sym typeface="Arial" panose="020B0604020202020204" pitchFamily="34" charset="0"/>
            </a:endParaRPr>
          </a:p>
        </p:txBody>
      </p:sp>
      <p:sp>
        <p:nvSpPr>
          <p:cNvPr id="27" name="矩形 26"/>
          <p:cNvSpPr/>
          <p:nvPr/>
        </p:nvSpPr>
        <p:spPr>
          <a:xfrm>
            <a:off x="1472003" y="254794"/>
            <a:ext cx="2040943" cy="830997"/>
          </a:xfrm>
          <a:prstGeom prst="rect">
            <a:avLst/>
          </a:prstGeom>
        </p:spPr>
        <p:txBody>
          <a:bodyPr wrap="none">
            <a:spAutoFit/>
          </a:bodyPr>
          <a:lstStyle/>
          <a:p>
            <a:pPr algn="ctr"/>
            <a:r>
              <a:rPr lang="zh-CN" altLang="en-US" sz="4800" b="1" dirty="0">
                <a:latin typeface="Arial" panose="020B0604020202020204" pitchFamily="34" charset="0"/>
                <a:ea typeface="黑体" panose="02010609060101010101" charset="-122"/>
                <a:cs typeface="Arial" panose="020B0604020202020204" pitchFamily="34" charset="0"/>
                <a:sym typeface="Arial" panose="020B0604020202020204" pitchFamily="34" charset="0"/>
              </a:rPr>
              <a:t>技术栈</a:t>
            </a:r>
            <a:endParaRPr lang="en-US" altLang="zh-CN" sz="4800" b="1" dirty="0">
              <a:solidFill>
                <a:schemeClr val="tx1"/>
              </a:solidFill>
              <a:latin typeface="Arial" panose="020B0604020202020204" pitchFamily="34" charset="0"/>
              <a:ea typeface="黑体" panose="02010609060101010101" charset="-122"/>
              <a:cs typeface="Arial" panose="020B0604020202020204" pitchFamily="34" charset="0"/>
              <a:sym typeface="Arial" panose="020B0604020202020204" pitchFamily="34" charset="0"/>
            </a:endParaRPr>
          </a:p>
        </p:txBody>
      </p:sp>
      <p:sp>
        <p:nvSpPr>
          <p:cNvPr id="8" name="文本框 7"/>
          <p:cNvSpPr txBox="1"/>
          <p:nvPr/>
        </p:nvSpPr>
        <p:spPr>
          <a:xfrm>
            <a:off x="1066800" y="1585712"/>
            <a:ext cx="1659429" cy="369332"/>
          </a:xfrm>
          <a:prstGeom prst="rect">
            <a:avLst/>
          </a:prstGeom>
          <a:noFill/>
        </p:spPr>
        <p:txBody>
          <a:bodyPr wrap="none" rtlCol="0">
            <a:spAutoFit/>
          </a:bodyPr>
          <a:lstStyle/>
          <a:p>
            <a:r>
              <a:rPr lang="en-US" altLang="zh-CN" dirty="0" err="1"/>
              <a:t>Jieba</a:t>
            </a:r>
            <a:r>
              <a:rPr lang="zh-CN" altLang="en-US" dirty="0"/>
              <a:t>中文分词</a:t>
            </a:r>
          </a:p>
        </p:txBody>
      </p:sp>
      <p:pic>
        <p:nvPicPr>
          <p:cNvPr id="2" name="图片 1"/>
          <p:cNvPicPr>
            <a:picLocks noChangeAspect="1"/>
          </p:cNvPicPr>
          <p:nvPr/>
        </p:nvPicPr>
        <p:blipFill>
          <a:blip r:embed="rId2"/>
          <a:stretch>
            <a:fillRect/>
          </a:stretch>
        </p:blipFill>
        <p:spPr>
          <a:xfrm>
            <a:off x="209922" y="2140640"/>
            <a:ext cx="5961905" cy="4361905"/>
          </a:xfrm>
          <a:prstGeom prst="rect">
            <a:avLst/>
          </a:prstGeom>
        </p:spPr>
      </p:pic>
      <p:pic>
        <p:nvPicPr>
          <p:cNvPr id="4" name="图片 3"/>
          <p:cNvPicPr>
            <a:picLocks noChangeAspect="1"/>
          </p:cNvPicPr>
          <p:nvPr/>
        </p:nvPicPr>
        <p:blipFill>
          <a:blip r:embed="rId3"/>
          <a:stretch>
            <a:fillRect/>
          </a:stretch>
        </p:blipFill>
        <p:spPr>
          <a:xfrm>
            <a:off x="7529693" y="2700482"/>
            <a:ext cx="2885714" cy="2314286"/>
          </a:xfrm>
          <a:prstGeom prst="rect">
            <a:avLst/>
          </a:prstGeom>
        </p:spPr>
      </p:pic>
      <p:sp>
        <p:nvSpPr>
          <p:cNvPr id="5" name="文本框 4"/>
          <p:cNvSpPr txBox="1"/>
          <p:nvPr/>
        </p:nvSpPr>
        <p:spPr>
          <a:xfrm>
            <a:off x="8236611" y="2140640"/>
            <a:ext cx="1471878" cy="369332"/>
          </a:xfrm>
          <a:prstGeom prst="rect">
            <a:avLst/>
          </a:prstGeom>
          <a:noFill/>
        </p:spPr>
        <p:txBody>
          <a:bodyPr wrap="none" rtlCol="0">
            <a:spAutoFit/>
          </a:bodyPr>
          <a:lstStyle/>
          <a:p>
            <a:r>
              <a:rPr lang="en-US" altLang="zh-CN" dirty="0"/>
              <a:t>PS</a:t>
            </a:r>
            <a:r>
              <a:rPr lang="zh-CN" altLang="en-US" dirty="0"/>
              <a:t>颜色处理</a:t>
            </a:r>
          </a:p>
        </p:txBody>
      </p:sp>
    </p:spTree>
    <p:extLst>
      <p:ext uri="{BB962C8B-B14F-4D97-AF65-F5344CB8AC3E}">
        <p14:creationId xmlns:p14="http://schemas.microsoft.com/office/powerpoint/2010/main" val="2780759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down)">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3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p:cTn id="17" dur="1000" fill="hold"/>
                                        <p:tgtEl>
                                          <p:spTgt spid="5"/>
                                        </p:tgtEl>
                                        <p:attrNameLst>
                                          <p:attrName>ppt_w</p:attrName>
                                        </p:attrNameLst>
                                      </p:cBhvr>
                                      <p:tavLst>
                                        <p:tav tm="0">
                                          <p:val>
                                            <p:fltVal val="0"/>
                                          </p:val>
                                        </p:tav>
                                        <p:tav tm="100000">
                                          <p:val>
                                            <p:strVal val="#ppt_w"/>
                                          </p:val>
                                        </p:tav>
                                      </p:tavLst>
                                    </p:anim>
                                    <p:anim calcmode="lin" valueType="num">
                                      <p:cBhvr>
                                        <p:cTn id="18" dur="1000" fill="hold"/>
                                        <p:tgtEl>
                                          <p:spTgt spid="5"/>
                                        </p:tgtEl>
                                        <p:attrNameLst>
                                          <p:attrName>ppt_h</p:attrName>
                                        </p:attrNameLst>
                                      </p:cBhvr>
                                      <p:tavLst>
                                        <p:tav tm="0">
                                          <p:val>
                                            <p:fltVal val="0"/>
                                          </p:val>
                                        </p:tav>
                                        <p:tav tm="100000">
                                          <p:val>
                                            <p:strVal val="#ppt_h"/>
                                          </p:val>
                                        </p:tav>
                                      </p:tavLst>
                                    </p:anim>
                                    <p:anim calcmode="lin" valueType="num">
                                      <p:cBhvr>
                                        <p:cTn id="19" dur="1000" fill="hold"/>
                                        <p:tgtEl>
                                          <p:spTgt spid="5"/>
                                        </p:tgtEl>
                                        <p:attrNameLst>
                                          <p:attrName>style.rotation</p:attrName>
                                        </p:attrNameLst>
                                      </p:cBhvr>
                                      <p:tavLst>
                                        <p:tav tm="0">
                                          <p:val>
                                            <p:fltVal val="90"/>
                                          </p:val>
                                        </p:tav>
                                        <p:tav tm="100000">
                                          <p:val>
                                            <p:fltVal val="0"/>
                                          </p:val>
                                        </p:tav>
                                      </p:tavLst>
                                    </p:anim>
                                    <p:animEffect transition="in" filter="fade">
                                      <p:cBhvr>
                                        <p:cTn id="20" dur="1000"/>
                                        <p:tgtEl>
                                          <p:spTgt spid="5"/>
                                        </p:tgtEl>
                                      </p:cBhvr>
                                    </p:animEffect>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nodeType="click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fade">
                                      <p:cBhvr>
                                        <p:cTn id="25" dur="1000"/>
                                        <p:tgtEl>
                                          <p:spTgt spid="4"/>
                                        </p:tgtEl>
                                      </p:cBhvr>
                                    </p:animEffect>
                                    <p:anim calcmode="lin" valueType="num">
                                      <p:cBhvr>
                                        <p:cTn id="26" dur="1000" fill="hold"/>
                                        <p:tgtEl>
                                          <p:spTgt spid="4"/>
                                        </p:tgtEl>
                                        <p:attrNameLst>
                                          <p:attrName>ppt_x</p:attrName>
                                        </p:attrNameLst>
                                      </p:cBhvr>
                                      <p:tavLst>
                                        <p:tav tm="0">
                                          <p:val>
                                            <p:strVal val="#ppt_x"/>
                                          </p:val>
                                        </p:tav>
                                        <p:tav tm="100000">
                                          <p:val>
                                            <p:strVal val="#ppt_x"/>
                                          </p:val>
                                        </p:tav>
                                      </p:tavLst>
                                    </p:anim>
                                    <p:anim calcmode="lin" valueType="num">
                                      <p:cBhvr>
                                        <p:cTn id="27"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5"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p:cNvSpPr/>
          <p:nvPr/>
        </p:nvSpPr>
        <p:spPr>
          <a:xfrm>
            <a:off x="0" y="491788"/>
            <a:ext cx="621680" cy="3693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Arial" panose="020B0604020202020204" pitchFamily="34" charset="0"/>
              <a:ea typeface="微软雅黑" panose="020B0503020204020204" pitchFamily="34" charset="-122"/>
              <a:sym typeface="Arial" panose="020B0604020202020204" pitchFamily="34" charset="0"/>
            </a:endParaRPr>
          </a:p>
        </p:txBody>
      </p:sp>
      <p:sp>
        <p:nvSpPr>
          <p:cNvPr id="27" name="矩形 26"/>
          <p:cNvSpPr/>
          <p:nvPr/>
        </p:nvSpPr>
        <p:spPr>
          <a:xfrm>
            <a:off x="1472003" y="254794"/>
            <a:ext cx="2040943" cy="830997"/>
          </a:xfrm>
          <a:prstGeom prst="rect">
            <a:avLst/>
          </a:prstGeom>
        </p:spPr>
        <p:txBody>
          <a:bodyPr wrap="none">
            <a:spAutoFit/>
          </a:bodyPr>
          <a:lstStyle/>
          <a:p>
            <a:pPr algn="ctr"/>
            <a:r>
              <a:rPr lang="zh-CN" altLang="en-US" sz="4800" b="1" dirty="0">
                <a:latin typeface="Arial" panose="020B0604020202020204" pitchFamily="34" charset="0"/>
                <a:ea typeface="黑体" panose="02010609060101010101" charset="-122"/>
                <a:cs typeface="Arial" panose="020B0604020202020204" pitchFamily="34" charset="0"/>
                <a:sym typeface="Arial" panose="020B0604020202020204" pitchFamily="34" charset="0"/>
              </a:rPr>
              <a:t>技术栈</a:t>
            </a:r>
            <a:endParaRPr lang="en-US" altLang="zh-CN" sz="4800" b="1" dirty="0">
              <a:solidFill>
                <a:schemeClr val="tx1"/>
              </a:solidFill>
              <a:latin typeface="Arial" panose="020B0604020202020204" pitchFamily="34" charset="0"/>
              <a:ea typeface="黑体" panose="02010609060101010101" charset="-122"/>
              <a:cs typeface="Arial" panose="020B0604020202020204" pitchFamily="34" charset="0"/>
              <a:sym typeface="Arial" panose="020B0604020202020204" pitchFamily="34" charset="0"/>
            </a:endParaRPr>
          </a:p>
        </p:txBody>
      </p:sp>
      <p:pic>
        <p:nvPicPr>
          <p:cNvPr id="2" name="图片 1"/>
          <p:cNvPicPr>
            <a:picLocks noChangeAspect="1"/>
          </p:cNvPicPr>
          <p:nvPr/>
        </p:nvPicPr>
        <p:blipFill>
          <a:blip r:embed="rId2"/>
          <a:stretch>
            <a:fillRect/>
          </a:stretch>
        </p:blipFill>
        <p:spPr>
          <a:xfrm>
            <a:off x="139395" y="2017157"/>
            <a:ext cx="7990476" cy="3621437"/>
          </a:xfrm>
          <a:prstGeom prst="rect">
            <a:avLst/>
          </a:prstGeom>
        </p:spPr>
      </p:pic>
      <p:sp>
        <p:nvSpPr>
          <p:cNvPr id="3" name="文本框 2"/>
          <p:cNvSpPr txBox="1"/>
          <p:nvPr/>
        </p:nvSpPr>
        <p:spPr>
          <a:xfrm>
            <a:off x="952500" y="1581150"/>
            <a:ext cx="2223686" cy="369332"/>
          </a:xfrm>
          <a:prstGeom prst="rect">
            <a:avLst/>
          </a:prstGeom>
          <a:noFill/>
        </p:spPr>
        <p:txBody>
          <a:bodyPr wrap="none" rtlCol="0">
            <a:spAutoFit/>
          </a:bodyPr>
          <a:lstStyle/>
          <a:p>
            <a:r>
              <a:rPr lang="en-US" altLang="zh-CN" dirty="0" err="1"/>
              <a:t>Formspree</a:t>
            </a:r>
            <a:r>
              <a:rPr lang="zh-CN" altLang="en-US" dirty="0"/>
              <a:t>邮箱设置</a:t>
            </a:r>
          </a:p>
        </p:txBody>
      </p:sp>
      <p:pic>
        <p:nvPicPr>
          <p:cNvPr id="4" name="图片 3"/>
          <p:cNvPicPr>
            <a:picLocks noChangeAspect="1"/>
          </p:cNvPicPr>
          <p:nvPr/>
        </p:nvPicPr>
        <p:blipFill>
          <a:blip r:embed="rId3"/>
          <a:stretch>
            <a:fillRect/>
          </a:stretch>
        </p:blipFill>
        <p:spPr>
          <a:xfrm>
            <a:off x="7868218" y="2017157"/>
            <a:ext cx="3838007" cy="3621437"/>
          </a:xfrm>
          <a:prstGeom prst="rect">
            <a:avLst/>
          </a:prstGeom>
        </p:spPr>
      </p:pic>
      <p:sp>
        <p:nvSpPr>
          <p:cNvPr id="5" name="文本框 4"/>
          <p:cNvSpPr txBox="1"/>
          <p:nvPr/>
        </p:nvSpPr>
        <p:spPr>
          <a:xfrm>
            <a:off x="8620125" y="1581150"/>
            <a:ext cx="1377300" cy="369332"/>
          </a:xfrm>
          <a:prstGeom prst="rect">
            <a:avLst/>
          </a:prstGeom>
          <a:noFill/>
        </p:spPr>
        <p:txBody>
          <a:bodyPr wrap="none" rtlCol="0">
            <a:spAutoFit/>
          </a:bodyPr>
          <a:lstStyle/>
          <a:p>
            <a:r>
              <a:rPr lang="en-US" altLang="zh-CN" dirty="0"/>
              <a:t>Ps</a:t>
            </a:r>
            <a:r>
              <a:rPr lang="zh-CN" altLang="en-US" dirty="0"/>
              <a:t>字体处理</a:t>
            </a:r>
          </a:p>
        </p:txBody>
      </p:sp>
    </p:spTree>
    <p:extLst>
      <p:ext uri="{BB962C8B-B14F-4D97-AF65-F5344CB8AC3E}">
        <p14:creationId xmlns:p14="http://schemas.microsoft.com/office/powerpoint/2010/main" val="2808068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additive="base">
                                        <p:cTn id="17" dur="500" fill="hold"/>
                                        <p:tgtEl>
                                          <p:spTgt spid="2"/>
                                        </p:tgtEl>
                                        <p:attrNameLst>
                                          <p:attrName>ppt_x</p:attrName>
                                        </p:attrNameLst>
                                      </p:cBhvr>
                                      <p:tavLst>
                                        <p:tav tm="0">
                                          <p:val>
                                            <p:strVal val="#ppt_x"/>
                                          </p:val>
                                        </p:tav>
                                        <p:tav tm="100000">
                                          <p:val>
                                            <p:strVal val="#ppt_x"/>
                                          </p:val>
                                        </p:tav>
                                      </p:tavLst>
                                    </p:anim>
                                    <p:anim calcmode="lin" valueType="num">
                                      <p:cBhvr additive="base">
                                        <p:cTn id="18" dur="500" fill="hold"/>
                                        <p:tgtEl>
                                          <p:spTgt spid="2"/>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4"/>
                                        </p:tgtEl>
                                        <p:attrNameLst>
                                          <p:attrName>style.visibility</p:attrName>
                                        </p:attrNameLst>
                                      </p:cBhvr>
                                      <p:to>
                                        <p:strVal val="visible"/>
                                      </p:to>
                                    </p:set>
                                    <p:anim calcmode="lin" valueType="num">
                                      <p:cBhvr additive="base">
                                        <p:cTn id="21" dur="500" fill="hold"/>
                                        <p:tgtEl>
                                          <p:spTgt spid="4"/>
                                        </p:tgtEl>
                                        <p:attrNameLst>
                                          <p:attrName>ppt_x</p:attrName>
                                        </p:attrNameLst>
                                      </p:cBhvr>
                                      <p:tavLst>
                                        <p:tav tm="0">
                                          <p:val>
                                            <p:strVal val="#ppt_x"/>
                                          </p:val>
                                        </p:tav>
                                        <p:tav tm="100000">
                                          <p:val>
                                            <p:strVal val="#ppt_x"/>
                                          </p:val>
                                        </p:tav>
                                      </p:tavLst>
                                    </p:anim>
                                    <p:anim calcmode="lin" valueType="num">
                                      <p:cBhvr additive="base">
                                        <p:cTn id="2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491788"/>
            <a:ext cx="621680" cy="3693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Arial" panose="020B0604020202020204" pitchFamily="34" charset="0"/>
              <a:ea typeface="微软雅黑" panose="020B0503020204020204" pitchFamily="34" charset="-122"/>
              <a:sym typeface="Arial" panose="020B0604020202020204" pitchFamily="34" charset="0"/>
            </a:endParaRPr>
          </a:p>
        </p:txBody>
      </p:sp>
      <p:sp>
        <p:nvSpPr>
          <p:cNvPr id="22" name="矩形 21"/>
          <p:cNvSpPr/>
          <p:nvPr/>
        </p:nvSpPr>
        <p:spPr>
          <a:xfrm>
            <a:off x="1642223" y="260955"/>
            <a:ext cx="2031325" cy="830997"/>
          </a:xfrm>
          <a:prstGeom prst="rect">
            <a:avLst/>
          </a:prstGeom>
        </p:spPr>
        <p:txBody>
          <a:bodyPr wrap="none">
            <a:spAutoFit/>
          </a:bodyPr>
          <a:lstStyle/>
          <a:p>
            <a:pPr algn="ctr"/>
            <a:r>
              <a:rPr lang="zh-CN" altLang="en-US" sz="4800" b="1" dirty="0">
                <a:latin typeface="Arial" panose="020B0604020202020204" pitchFamily="34" charset="0"/>
                <a:ea typeface="微软雅黑" panose="020B0503020204020204" pitchFamily="34" charset="-122"/>
                <a:sym typeface="Arial" panose="020B0604020202020204" pitchFamily="34" charset="0"/>
              </a:rPr>
              <a:t>技术栈</a:t>
            </a:r>
            <a:endParaRPr lang="en-US" altLang="zh-CN" sz="4800" b="1" dirty="0">
              <a:latin typeface="Arial" panose="020B0604020202020204" pitchFamily="34" charset="0"/>
              <a:ea typeface="微软雅黑" panose="020B0503020204020204" pitchFamily="34" charset="-122"/>
              <a:sym typeface="Arial" panose="020B0604020202020204" pitchFamily="34" charset="0"/>
            </a:endParaRPr>
          </a:p>
        </p:txBody>
      </p:sp>
      <p:sp>
        <p:nvSpPr>
          <p:cNvPr id="2" name="文本框 1"/>
          <p:cNvSpPr txBox="1"/>
          <p:nvPr/>
        </p:nvSpPr>
        <p:spPr>
          <a:xfrm>
            <a:off x="4516235" y="584559"/>
            <a:ext cx="1620957" cy="523220"/>
          </a:xfrm>
          <a:prstGeom prst="rect">
            <a:avLst/>
          </a:prstGeom>
          <a:noFill/>
        </p:spPr>
        <p:txBody>
          <a:bodyPr wrap="none" rtlCol="0">
            <a:spAutoFit/>
          </a:bodyPr>
          <a:lstStyle/>
          <a:p>
            <a:r>
              <a:rPr lang="zh-CN" altLang="en-US" sz="2800" dirty="0"/>
              <a:t>爬虫说明</a:t>
            </a:r>
          </a:p>
        </p:txBody>
      </p:sp>
      <p:pic>
        <p:nvPicPr>
          <p:cNvPr id="3" name="图片 2"/>
          <p:cNvPicPr>
            <a:picLocks noChangeAspect="1"/>
          </p:cNvPicPr>
          <p:nvPr/>
        </p:nvPicPr>
        <p:blipFill>
          <a:blip r:embed="rId2"/>
          <a:stretch>
            <a:fillRect/>
          </a:stretch>
        </p:blipFill>
        <p:spPr>
          <a:xfrm>
            <a:off x="138744" y="1843891"/>
            <a:ext cx="5057143" cy="2161905"/>
          </a:xfrm>
          <a:prstGeom prst="rect">
            <a:avLst/>
          </a:prstGeom>
        </p:spPr>
      </p:pic>
      <p:sp>
        <p:nvSpPr>
          <p:cNvPr id="4" name="文本框 3"/>
          <p:cNvSpPr txBox="1"/>
          <p:nvPr/>
        </p:nvSpPr>
        <p:spPr>
          <a:xfrm>
            <a:off x="5400675" y="1974471"/>
            <a:ext cx="6135013" cy="2308324"/>
          </a:xfrm>
          <a:prstGeom prst="rect">
            <a:avLst/>
          </a:prstGeom>
          <a:noFill/>
        </p:spPr>
        <p:txBody>
          <a:bodyPr wrap="none" rtlCol="0">
            <a:spAutoFit/>
          </a:bodyPr>
          <a:lstStyle/>
          <a:p>
            <a:r>
              <a:rPr lang="en-US" altLang="zh-CN" dirty="0"/>
              <a:t>1.</a:t>
            </a:r>
            <a:r>
              <a:rPr lang="zh-CN" altLang="en-US" dirty="0"/>
              <a:t>遵守 </a:t>
            </a:r>
            <a:r>
              <a:rPr lang="en-US" altLang="zh-CN" dirty="0"/>
              <a:t>Robots </a:t>
            </a:r>
            <a:r>
              <a:rPr lang="zh-CN" altLang="en-US" dirty="0"/>
              <a:t>协议</a:t>
            </a:r>
            <a:endParaRPr lang="en-US" altLang="zh-CN" dirty="0"/>
          </a:p>
          <a:p>
            <a:r>
              <a:rPr lang="en-US" altLang="zh-CN" dirty="0"/>
              <a:t>2.</a:t>
            </a:r>
            <a:r>
              <a:rPr lang="zh-CN" altLang="en-US" dirty="0"/>
              <a:t>不能造成对方服务器瘫痪</a:t>
            </a:r>
            <a:endParaRPr lang="en-US" altLang="zh-CN" dirty="0"/>
          </a:p>
          <a:p>
            <a:r>
              <a:rPr lang="en-US" altLang="zh-CN" dirty="0"/>
              <a:t>3.</a:t>
            </a:r>
            <a:r>
              <a:rPr lang="zh-CN" altLang="en-US" dirty="0"/>
              <a:t>不能非法获利</a:t>
            </a:r>
            <a:endParaRPr lang="en-US" altLang="zh-CN" dirty="0"/>
          </a:p>
          <a:p>
            <a:r>
              <a:rPr lang="zh-CN" altLang="en-US" dirty="0"/>
              <a:t>在爬虫前我们都会查看当前网站的</a:t>
            </a:r>
            <a:r>
              <a:rPr lang="en-US" altLang="zh-CN" dirty="0"/>
              <a:t>robots</a:t>
            </a:r>
            <a:r>
              <a:rPr lang="zh-CN" altLang="en-US" dirty="0"/>
              <a:t>文件，确保安全性</a:t>
            </a:r>
            <a:endParaRPr lang="en-US" altLang="zh-CN" dirty="0"/>
          </a:p>
          <a:p>
            <a:r>
              <a:rPr lang="zh-CN" altLang="en-US" dirty="0"/>
              <a:t>个体级别的爬虫不会影响服务器</a:t>
            </a:r>
            <a:endParaRPr lang="en-US" altLang="zh-CN" dirty="0"/>
          </a:p>
          <a:p>
            <a:r>
              <a:rPr lang="zh-CN" altLang="en-US" dirty="0"/>
              <a:t>我们的爬虫数据都只用于学习，妥当保存</a:t>
            </a:r>
            <a:endParaRPr lang="en-US" altLang="zh-CN" dirty="0"/>
          </a:p>
          <a:p>
            <a:endParaRPr lang="en-US" altLang="zh-CN" dirty="0"/>
          </a:p>
          <a:p>
            <a:endParaRPr lang="zh-CN" altLang="en-US" dirty="0"/>
          </a:p>
        </p:txBody>
      </p:sp>
      <p:sp>
        <p:nvSpPr>
          <p:cNvPr id="6" name="矩形 5"/>
          <p:cNvSpPr/>
          <p:nvPr/>
        </p:nvSpPr>
        <p:spPr>
          <a:xfrm>
            <a:off x="5420181" y="4005796"/>
            <a:ext cx="6096000" cy="923330"/>
          </a:xfrm>
          <a:prstGeom prst="rect">
            <a:avLst/>
          </a:prstGeom>
        </p:spPr>
        <p:txBody>
          <a:bodyPr>
            <a:spAutoFit/>
          </a:bodyPr>
          <a:lstStyle/>
          <a:p>
            <a:r>
              <a:rPr lang="zh-CN" altLang="en-US" dirty="0">
                <a:solidFill>
                  <a:srgbClr val="333333"/>
                </a:solidFill>
                <a:latin typeface="arial" panose="020B0604020202020204" pitchFamily="34" charset="0"/>
              </a:rPr>
              <a:t>爬虫程序不规避网站经营者设置的反爬虫措施或者破解服务器防抓取措施，对于这类情况我们会放弃当前网站的爬取</a:t>
            </a:r>
            <a:endParaRPr lang="zh-CN" altLang="en-US" dirty="0"/>
          </a:p>
        </p:txBody>
      </p:sp>
      <p:sp>
        <p:nvSpPr>
          <p:cNvPr id="7" name="文本框 6"/>
          <p:cNvSpPr txBox="1"/>
          <p:nvPr/>
        </p:nvSpPr>
        <p:spPr>
          <a:xfrm>
            <a:off x="5400675" y="1169334"/>
            <a:ext cx="2441694" cy="769441"/>
          </a:xfrm>
          <a:prstGeom prst="rect">
            <a:avLst/>
          </a:prstGeom>
          <a:noFill/>
        </p:spPr>
        <p:txBody>
          <a:bodyPr wrap="none" rtlCol="0">
            <a:spAutoFit/>
          </a:bodyPr>
          <a:lstStyle/>
          <a:p>
            <a:r>
              <a:rPr lang="zh-CN" altLang="en-US" sz="4400" b="1" dirty="0"/>
              <a:t>在此声明</a:t>
            </a:r>
          </a:p>
        </p:txBody>
      </p:sp>
      <p:sp>
        <p:nvSpPr>
          <p:cNvPr id="8" name="矩形 7"/>
          <p:cNvSpPr/>
          <p:nvPr/>
        </p:nvSpPr>
        <p:spPr>
          <a:xfrm>
            <a:off x="5439688" y="5113791"/>
            <a:ext cx="6096000" cy="1200329"/>
          </a:xfrm>
          <a:prstGeom prst="rect">
            <a:avLst/>
          </a:prstGeom>
        </p:spPr>
        <p:txBody>
          <a:bodyPr>
            <a:spAutoFit/>
          </a:bodyPr>
          <a:lstStyle/>
          <a:p>
            <a:r>
              <a:rPr lang="zh-CN" altLang="en-US" dirty="0">
                <a:solidFill>
                  <a:srgbClr val="333333"/>
                </a:solidFill>
                <a:latin typeface="arial" panose="020B0604020202020204" pitchFamily="34" charset="0"/>
              </a:rPr>
              <a:t>爬虫程序不干扰被访问的网站或系统正常运营，</a:t>
            </a:r>
          </a:p>
          <a:p>
            <a:r>
              <a:rPr lang="zh-CN" altLang="en-US" dirty="0">
                <a:solidFill>
                  <a:srgbClr val="333333"/>
                </a:solidFill>
                <a:latin typeface="arial" panose="020B0604020202020204" pitchFamily="34" charset="0"/>
              </a:rPr>
              <a:t>爬虫采集的信息属于公民个人信息的，爬虫不涉及个人隐私</a:t>
            </a:r>
            <a:endParaRPr lang="zh-CN" altLang="en-US" dirty="0"/>
          </a:p>
          <a:p>
            <a:endParaRPr lang="zh-CN" altLang="en-US" b="0" i="0" dirty="0">
              <a:solidFill>
                <a:srgbClr val="333333"/>
              </a:solidFill>
              <a:effectLst/>
              <a:latin typeface="arial" panose="020B0604020202020204" pitchFamily="34" charset="0"/>
            </a:endParaRPr>
          </a:p>
        </p:txBody>
      </p:sp>
      <p:pic>
        <p:nvPicPr>
          <p:cNvPr id="9" name="图片 8"/>
          <p:cNvPicPr>
            <a:picLocks noChangeAspect="1"/>
          </p:cNvPicPr>
          <p:nvPr/>
        </p:nvPicPr>
        <p:blipFill>
          <a:blip r:embed="rId3"/>
          <a:stretch>
            <a:fillRect/>
          </a:stretch>
        </p:blipFill>
        <p:spPr>
          <a:xfrm>
            <a:off x="694195" y="4562580"/>
            <a:ext cx="4133333" cy="167619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7">
                                            <p:txEl>
                                              <p:pRg st="0" end="0"/>
                                            </p:txEl>
                                          </p:spTgt>
                                        </p:tgtEl>
                                        <p:attrNameLst>
                                          <p:attrName>style.visibility</p:attrName>
                                        </p:attrNameLst>
                                      </p:cBhvr>
                                      <p:to>
                                        <p:strVal val="visible"/>
                                      </p:to>
                                    </p:set>
                                    <p:animEffect transition="in" filter="barn(inVertical)">
                                      <p:cBhvr>
                                        <p:cTn id="17" dur="500"/>
                                        <p:tgtEl>
                                          <p:spTgt spid="7">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0" end="0"/>
                                            </p:txEl>
                                          </p:spTgt>
                                        </p:tgtEl>
                                        <p:attrNameLst>
                                          <p:attrName>style.visibility</p:attrName>
                                        </p:attrNameLst>
                                      </p:cBhvr>
                                      <p:to>
                                        <p:strVal val="visible"/>
                                      </p:to>
                                    </p:set>
                                    <p:animEffect transition="in" filter="fade">
                                      <p:cBhvr>
                                        <p:cTn id="22" dur="500"/>
                                        <p:tgtEl>
                                          <p:spTgt spid="4">
                                            <p:txEl>
                                              <p:pRg st="0" end="0"/>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4">
                                            <p:txEl>
                                              <p:pRg st="1" end="1"/>
                                            </p:txEl>
                                          </p:spTgt>
                                        </p:tgtEl>
                                        <p:attrNameLst>
                                          <p:attrName>style.visibility</p:attrName>
                                        </p:attrNameLst>
                                      </p:cBhvr>
                                      <p:to>
                                        <p:strVal val="visible"/>
                                      </p:to>
                                    </p:set>
                                    <p:animEffect transition="in" filter="fade">
                                      <p:cBhvr>
                                        <p:cTn id="25" dur="500"/>
                                        <p:tgtEl>
                                          <p:spTgt spid="4">
                                            <p:txEl>
                                              <p:pRg st="1" end="1"/>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4">
                                            <p:txEl>
                                              <p:pRg st="2" end="2"/>
                                            </p:txEl>
                                          </p:spTgt>
                                        </p:tgtEl>
                                        <p:attrNameLst>
                                          <p:attrName>style.visibility</p:attrName>
                                        </p:attrNameLst>
                                      </p:cBhvr>
                                      <p:to>
                                        <p:strVal val="visible"/>
                                      </p:to>
                                    </p:set>
                                    <p:animEffect transition="in" filter="fade">
                                      <p:cBhvr>
                                        <p:cTn id="28" dur="500"/>
                                        <p:tgtEl>
                                          <p:spTgt spid="4">
                                            <p:txEl>
                                              <p:pRg st="2" end="2"/>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4">
                                            <p:txEl>
                                              <p:pRg st="3" end="3"/>
                                            </p:txEl>
                                          </p:spTgt>
                                        </p:tgtEl>
                                        <p:attrNameLst>
                                          <p:attrName>style.visibility</p:attrName>
                                        </p:attrNameLst>
                                      </p:cBhvr>
                                      <p:to>
                                        <p:strVal val="visible"/>
                                      </p:to>
                                    </p:set>
                                    <p:animEffect transition="in" filter="fade">
                                      <p:cBhvr>
                                        <p:cTn id="31" dur="500"/>
                                        <p:tgtEl>
                                          <p:spTgt spid="4">
                                            <p:txEl>
                                              <p:pRg st="3" end="3"/>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4">
                                            <p:txEl>
                                              <p:pRg st="4" end="4"/>
                                            </p:txEl>
                                          </p:spTgt>
                                        </p:tgtEl>
                                        <p:attrNameLst>
                                          <p:attrName>style.visibility</p:attrName>
                                        </p:attrNameLst>
                                      </p:cBhvr>
                                      <p:to>
                                        <p:strVal val="visible"/>
                                      </p:to>
                                    </p:set>
                                    <p:animEffect transition="in" filter="fade">
                                      <p:cBhvr>
                                        <p:cTn id="34" dur="500"/>
                                        <p:tgtEl>
                                          <p:spTgt spid="4">
                                            <p:txEl>
                                              <p:pRg st="4" end="4"/>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4">
                                            <p:txEl>
                                              <p:pRg st="5" end="5"/>
                                            </p:txEl>
                                          </p:spTgt>
                                        </p:tgtEl>
                                        <p:attrNameLst>
                                          <p:attrName>style.visibility</p:attrName>
                                        </p:attrNameLst>
                                      </p:cBhvr>
                                      <p:to>
                                        <p:strVal val="visible"/>
                                      </p:to>
                                    </p:set>
                                    <p:animEffect transition="in" filter="fade">
                                      <p:cBhvr>
                                        <p:cTn id="37" dur="500"/>
                                        <p:tgtEl>
                                          <p:spTgt spid="4">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6"/>
                                        </p:tgtEl>
                                        <p:attrNameLst>
                                          <p:attrName>style.visibility</p:attrName>
                                        </p:attrNameLst>
                                      </p:cBhvr>
                                      <p:to>
                                        <p:strVal val="visible"/>
                                      </p:to>
                                    </p:set>
                                    <p:animEffect transition="in" filter="fade">
                                      <p:cBhvr>
                                        <p:cTn id="42" dur="1000"/>
                                        <p:tgtEl>
                                          <p:spTgt spid="6"/>
                                        </p:tgtEl>
                                      </p:cBhvr>
                                    </p:animEffect>
                                    <p:anim calcmode="lin" valueType="num">
                                      <p:cBhvr>
                                        <p:cTn id="43" dur="1000" fill="hold"/>
                                        <p:tgtEl>
                                          <p:spTgt spid="6"/>
                                        </p:tgtEl>
                                        <p:attrNameLst>
                                          <p:attrName>ppt_x</p:attrName>
                                        </p:attrNameLst>
                                      </p:cBhvr>
                                      <p:tavLst>
                                        <p:tav tm="0">
                                          <p:val>
                                            <p:strVal val="#ppt_x"/>
                                          </p:val>
                                        </p:tav>
                                        <p:tav tm="100000">
                                          <p:val>
                                            <p:strVal val="#ppt_x"/>
                                          </p:val>
                                        </p:tav>
                                      </p:tavLst>
                                    </p:anim>
                                    <p:anim calcmode="lin" valueType="num">
                                      <p:cBhvr>
                                        <p:cTn id="4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8"/>
                                        </p:tgtEl>
                                        <p:attrNameLst>
                                          <p:attrName>style.visibility</p:attrName>
                                        </p:attrNameLst>
                                      </p:cBhvr>
                                      <p:to>
                                        <p:strVal val="visible"/>
                                      </p:to>
                                    </p:set>
                                    <p:animEffect transition="in" filter="fade">
                                      <p:cBhvr>
                                        <p:cTn id="49" dur="1000"/>
                                        <p:tgtEl>
                                          <p:spTgt spid="8"/>
                                        </p:tgtEl>
                                      </p:cBhvr>
                                    </p:animEffect>
                                    <p:anim calcmode="lin" valueType="num">
                                      <p:cBhvr>
                                        <p:cTn id="50" dur="1000" fill="hold"/>
                                        <p:tgtEl>
                                          <p:spTgt spid="8"/>
                                        </p:tgtEl>
                                        <p:attrNameLst>
                                          <p:attrName>ppt_x</p:attrName>
                                        </p:attrNameLst>
                                      </p:cBhvr>
                                      <p:tavLst>
                                        <p:tav tm="0">
                                          <p:val>
                                            <p:strVal val="#ppt_x"/>
                                          </p:val>
                                        </p:tav>
                                        <p:tav tm="100000">
                                          <p:val>
                                            <p:strVal val="#ppt_x"/>
                                          </p:val>
                                        </p:tav>
                                      </p:tavLst>
                                    </p:anim>
                                    <p:anim calcmode="lin" valueType="num">
                                      <p:cBhvr>
                                        <p:cTn id="51"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nodeType="clickEffect">
                                  <p:stCondLst>
                                    <p:cond delay="0"/>
                                  </p:stCondLst>
                                  <p:childTnLst>
                                    <p:set>
                                      <p:cBhvr>
                                        <p:cTn id="55" dur="1" fill="hold">
                                          <p:stCondLst>
                                            <p:cond delay="0"/>
                                          </p:stCondLst>
                                        </p:cTn>
                                        <p:tgtEl>
                                          <p:spTgt spid="9"/>
                                        </p:tgtEl>
                                        <p:attrNameLst>
                                          <p:attrName>style.visibility</p:attrName>
                                        </p:attrNameLst>
                                      </p:cBhvr>
                                      <p:to>
                                        <p:strVal val="visible"/>
                                      </p:to>
                                    </p:set>
                                    <p:animEffect transition="in" filter="fade">
                                      <p:cBhvr>
                                        <p:cTn id="56" dur="1000"/>
                                        <p:tgtEl>
                                          <p:spTgt spid="9"/>
                                        </p:tgtEl>
                                      </p:cBhvr>
                                    </p:animEffect>
                                    <p:anim calcmode="lin" valueType="num">
                                      <p:cBhvr>
                                        <p:cTn id="57" dur="1000" fill="hold"/>
                                        <p:tgtEl>
                                          <p:spTgt spid="9"/>
                                        </p:tgtEl>
                                        <p:attrNameLst>
                                          <p:attrName>ppt_x</p:attrName>
                                        </p:attrNameLst>
                                      </p:cBhvr>
                                      <p:tavLst>
                                        <p:tav tm="0">
                                          <p:val>
                                            <p:strVal val="#ppt_x"/>
                                          </p:val>
                                        </p:tav>
                                        <p:tav tm="100000">
                                          <p:val>
                                            <p:strVal val="#ppt_x"/>
                                          </p:val>
                                        </p:tav>
                                      </p:tavLst>
                                    </p:anim>
                                    <p:anim calcmode="lin" valueType="num">
                                      <p:cBhvr>
                                        <p:cTn id="58"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P spid="8"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491788"/>
            <a:ext cx="621680" cy="3693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Arial" panose="020B0604020202020204" pitchFamily="34" charset="0"/>
              <a:ea typeface="微软雅黑" panose="020B0503020204020204" pitchFamily="34" charset="-122"/>
              <a:sym typeface="Arial" panose="020B0604020202020204" pitchFamily="34" charset="0"/>
            </a:endParaRPr>
          </a:p>
        </p:txBody>
      </p:sp>
      <p:sp>
        <p:nvSpPr>
          <p:cNvPr id="22" name="矩形 21"/>
          <p:cNvSpPr/>
          <p:nvPr/>
        </p:nvSpPr>
        <p:spPr>
          <a:xfrm>
            <a:off x="1283340" y="230089"/>
            <a:ext cx="2954655" cy="923330"/>
          </a:xfrm>
          <a:prstGeom prst="rect">
            <a:avLst/>
          </a:prstGeom>
        </p:spPr>
        <p:txBody>
          <a:bodyPr wrap="none">
            <a:spAutoFit/>
          </a:bodyPr>
          <a:lstStyle/>
          <a:p>
            <a:pPr algn="ctr"/>
            <a:r>
              <a:rPr lang="zh-CN" altLang="en-US" sz="5400" b="1" dirty="0">
                <a:latin typeface="Arial" panose="020B0604020202020204" pitchFamily="34" charset="0"/>
                <a:ea typeface="微软雅黑" panose="020B0503020204020204" pitchFamily="34" charset="-122"/>
                <a:sym typeface="Arial" panose="020B0604020202020204" pitchFamily="34" charset="0"/>
              </a:rPr>
              <a:t>有待改进</a:t>
            </a:r>
          </a:p>
        </p:txBody>
      </p:sp>
      <p:sp>
        <p:nvSpPr>
          <p:cNvPr id="3" name="文本框 2"/>
          <p:cNvSpPr txBox="1"/>
          <p:nvPr/>
        </p:nvSpPr>
        <p:spPr>
          <a:xfrm>
            <a:off x="1283339" y="1641651"/>
            <a:ext cx="8091569" cy="3323987"/>
          </a:xfrm>
          <a:prstGeom prst="rect">
            <a:avLst/>
          </a:prstGeom>
          <a:noFill/>
        </p:spPr>
        <p:txBody>
          <a:bodyPr wrap="square" rtlCol="0">
            <a:spAutoFit/>
          </a:bodyPr>
          <a:lstStyle/>
          <a:p>
            <a:pPr marL="342900" indent="-342900">
              <a:lnSpc>
                <a:spcPct val="250000"/>
              </a:lnSpc>
              <a:buAutoNum type="arabicPeriod"/>
            </a:pPr>
            <a:r>
              <a:rPr lang="zh-CN" altLang="en-US" sz="2800" dirty="0" smtClean="0"/>
              <a:t>下次小组合作</a:t>
            </a:r>
            <a:r>
              <a:rPr lang="zh-CN" altLang="en-US" sz="2800" dirty="0"/>
              <a:t>的时候多采用</a:t>
            </a:r>
            <a:r>
              <a:rPr lang="en-US" altLang="zh-CN" sz="2800" dirty="0" err="1" smtClean="0"/>
              <a:t>git</a:t>
            </a:r>
            <a:r>
              <a:rPr lang="zh-CN" altLang="en-US" sz="2800" dirty="0" smtClean="0"/>
              <a:t>等团队合作工具，减轻代码合成的工作量</a:t>
            </a:r>
            <a:endParaRPr lang="en-US" altLang="zh-CN" sz="2800" dirty="0"/>
          </a:p>
          <a:p>
            <a:pPr>
              <a:lnSpc>
                <a:spcPct val="250000"/>
              </a:lnSpc>
            </a:pPr>
            <a:r>
              <a:rPr lang="en-US" altLang="zh-CN" sz="2800" dirty="0" smtClean="0"/>
              <a:t>2. </a:t>
            </a:r>
            <a:r>
              <a:rPr lang="zh-CN" altLang="en-US" sz="2800" dirty="0"/>
              <a:t>对于后端</a:t>
            </a:r>
            <a:r>
              <a:rPr lang="zh-CN" altLang="en-US" sz="2800" dirty="0" smtClean="0"/>
              <a:t>数据处理还可以再多加研究</a:t>
            </a:r>
            <a:endParaRPr lang="en-US" altLang="zh-CN" sz="28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2" cstate="print">
            <a:extLst>
              <a:ext uri="{28A0092B-C50C-407E-A947-70E740481C1C}">
                <a14:useLocalDpi xmlns:a14="http://schemas.microsoft.com/office/drawing/2010/main" val="0"/>
              </a:ext>
            </a:extLst>
          </a:blip>
          <a:srcRect t="26105" b="5178"/>
          <a:stretch>
            <a:fillRect/>
          </a:stretch>
        </p:blipFill>
        <p:spPr>
          <a:xfrm>
            <a:off x="6025902" y="2434638"/>
            <a:ext cx="6166098" cy="4237173"/>
          </a:xfrm>
          <a:prstGeom prst="rect">
            <a:avLst/>
          </a:prstGeom>
        </p:spPr>
      </p:pic>
      <p:sp>
        <p:nvSpPr>
          <p:cNvPr id="18" name="文本框 17"/>
          <p:cNvSpPr txBox="1"/>
          <p:nvPr/>
        </p:nvSpPr>
        <p:spPr>
          <a:xfrm>
            <a:off x="471620" y="1714052"/>
            <a:ext cx="5923465" cy="1107996"/>
          </a:xfrm>
          <a:prstGeom prst="rect">
            <a:avLst/>
          </a:prstGeom>
          <a:noFill/>
        </p:spPr>
        <p:txBody>
          <a:bodyPr wrap="square" rtlCol="0">
            <a:spAutoFit/>
          </a:bodyPr>
          <a:lstStyle/>
          <a:p>
            <a:r>
              <a:rPr lang="zh-CN" altLang="en-US" sz="6600" b="1" dirty="0">
                <a:solidFill>
                  <a:schemeClr val="tx1">
                    <a:lumMod val="75000"/>
                    <a:lumOff val="25000"/>
                  </a:schemeClr>
                </a:solidFill>
                <a:cs typeface="+mn-ea"/>
                <a:sym typeface="+mn-lt"/>
              </a:rPr>
              <a:t>感谢观看</a:t>
            </a:r>
            <a:endParaRPr lang="en-US" altLang="zh-CN" sz="6600" b="1" dirty="0">
              <a:solidFill>
                <a:schemeClr val="tx1">
                  <a:lumMod val="75000"/>
                  <a:lumOff val="25000"/>
                </a:schemeClr>
              </a:solidFill>
              <a:cs typeface="+mn-ea"/>
              <a:sym typeface="+mn-lt"/>
            </a:endParaRPr>
          </a:p>
        </p:txBody>
      </p:sp>
      <p:sp>
        <p:nvSpPr>
          <p:cNvPr id="22" name="TextBox 4"/>
          <p:cNvSpPr txBox="1"/>
          <p:nvPr/>
        </p:nvSpPr>
        <p:spPr>
          <a:xfrm>
            <a:off x="608965" y="4195445"/>
            <a:ext cx="5561965" cy="1455315"/>
          </a:xfrm>
          <a:prstGeom prst="rect">
            <a:avLst/>
          </a:prstGeom>
          <a:noFill/>
        </p:spPr>
        <p:txBody>
          <a:bodyPr wrap="square" lIns="68559" tIns="34280" rIns="68559" bIns="3428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913130" fontAlgn="base">
              <a:spcBef>
                <a:spcPct val="0"/>
              </a:spcBef>
              <a:spcAft>
                <a:spcPct val="0"/>
              </a:spcAft>
              <a:defRPr>
                <a:solidFill>
                  <a:schemeClr val="tx1"/>
                </a:solidFill>
                <a:latin typeface="Calibri" panose="020F0502020204030204" pitchFamily="34" charset="0"/>
              </a:defRPr>
            </a:lvl6pPr>
            <a:lvl7pPr marL="2971800" indent="-228600" defTabSz="913130" fontAlgn="base">
              <a:spcBef>
                <a:spcPct val="0"/>
              </a:spcBef>
              <a:spcAft>
                <a:spcPct val="0"/>
              </a:spcAft>
              <a:defRPr>
                <a:solidFill>
                  <a:schemeClr val="tx1"/>
                </a:solidFill>
                <a:latin typeface="Calibri" panose="020F0502020204030204" pitchFamily="34" charset="0"/>
              </a:defRPr>
            </a:lvl7pPr>
            <a:lvl8pPr marL="3429000" indent="-228600" defTabSz="913130" fontAlgn="base">
              <a:spcBef>
                <a:spcPct val="0"/>
              </a:spcBef>
              <a:spcAft>
                <a:spcPct val="0"/>
              </a:spcAft>
              <a:defRPr>
                <a:solidFill>
                  <a:schemeClr val="tx1"/>
                </a:solidFill>
                <a:latin typeface="Calibri" panose="020F0502020204030204" pitchFamily="34" charset="0"/>
              </a:defRPr>
            </a:lvl8pPr>
            <a:lvl9pPr marL="3886200" indent="-228600" defTabSz="913130" fontAlgn="base">
              <a:spcBef>
                <a:spcPct val="0"/>
              </a:spcBef>
              <a:spcAft>
                <a:spcPct val="0"/>
              </a:spcAft>
              <a:defRPr>
                <a:solidFill>
                  <a:schemeClr val="tx1"/>
                </a:solidFill>
                <a:latin typeface="Calibri" panose="020F0502020204030204" pitchFamily="34" charset="0"/>
              </a:defRPr>
            </a:lvl9pPr>
          </a:lstStyle>
          <a:p>
            <a:pPr>
              <a:lnSpc>
                <a:spcPct val="150000"/>
              </a:lnSpc>
            </a:pPr>
            <a:r>
              <a:rPr lang="zh-CN" altLang="en-US" sz="3200" b="1" dirty="0">
                <a:solidFill>
                  <a:schemeClr val="tx1">
                    <a:lumMod val="75000"/>
                    <a:lumOff val="25000"/>
                  </a:schemeClr>
                </a:solidFill>
                <a:cs typeface="+mn-ea"/>
                <a:sym typeface="+mn-lt"/>
              </a:rPr>
              <a:t>陈葳亘 龙俊峰 徐涵</a:t>
            </a:r>
            <a:endParaRPr lang="en-US" altLang="zh-CN" sz="3200" b="1" dirty="0">
              <a:solidFill>
                <a:schemeClr val="tx1">
                  <a:lumMod val="75000"/>
                  <a:lumOff val="25000"/>
                </a:schemeClr>
              </a:solidFill>
              <a:cs typeface="+mn-ea"/>
              <a:sym typeface="+mn-lt"/>
            </a:endParaRPr>
          </a:p>
          <a:p>
            <a:pPr>
              <a:lnSpc>
                <a:spcPct val="150000"/>
              </a:lnSpc>
            </a:pPr>
            <a:endParaRPr lang="en-US" altLang="zh-CN" sz="3200" b="1" dirty="0">
              <a:solidFill>
                <a:schemeClr val="tx1">
                  <a:lumMod val="75000"/>
                  <a:lumOff val="25000"/>
                </a:schemeClr>
              </a:solidFill>
              <a:latin typeface="+mn-lt"/>
              <a:cs typeface="+mn-ea"/>
              <a:sym typeface="+mn-lt"/>
            </a:endParaRPr>
          </a:p>
        </p:txBody>
      </p:sp>
      <p:pic>
        <p:nvPicPr>
          <p:cNvPr id="10" name="图片 9" descr="uestc校徽-圆"/>
          <p:cNvPicPr>
            <a:picLocks noChangeAspect="1"/>
          </p:cNvPicPr>
          <p:nvPr/>
        </p:nvPicPr>
        <p:blipFill>
          <a:blip r:embed="rId3"/>
          <a:stretch>
            <a:fillRect/>
          </a:stretch>
        </p:blipFill>
        <p:spPr>
          <a:xfrm>
            <a:off x="927100" y="213958"/>
            <a:ext cx="1327150" cy="1320800"/>
          </a:xfrm>
          <a:prstGeom prst="rect">
            <a:avLst/>
          </a:prstGeom>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p:cNvSpPr/>
          <p:nvPr/>
        </p:nvSpPr>
        <p:spPr>
          <a:xfrm>
            <a:off x="0" y="491788"/>
            <a:ext cx="621680" cy="3693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Arial" panose="020B0604020202020204" pitchFamily="34" charset="0"/>
              <a:ea typeface="微软雅黑" panose="020B0503020204020204" pitchFamily="34" charset="-122"/>
              <a:sym typeface="Arial" panose="020B0604020202020204" pitchFamily="34" charset="0"/>
            </a:endParaRPr>
          </a:p>
        </p:txBody>
      </p:sp>
      <p:sp>
        <p:nvSpPr>
          <p:cNvPr id="27" name="矩形 26"/>
          <p:cNvSpPr/>
          <p:nvPr/>
        </p:nvSpPr>
        <p:spPr>
          <a:xfrm>
            <a:off x="810480" y="261144"/>
            <a:ext cx="2646878" cy="830997"/>
          </a:xfrm>
          <a:prstGeom prst="rect">
            <a:avLst/>
          </a:prstGeom>
        </p:spPr>
        <p:txBody>
          <a:bodyPr wrap="none">
            <a:spAutoFit/>
          </a:bodyPr>
          <a:lstStyle/>
          <a:p>
            <a:pPr algn="ctr"/>
            <a:r>
              <a:rPr lang="zh-CN" altLang="en-US" sz="4800" b="1" dirty="0">
                <a:latin typeface="Arial" panose="020B0604020202020204" pitchFamily="34" charset="0"/>
                <a:ea typeface="微软雅黑" panose="020B0503020204020204" pitchFamily="34" charset="-122"/>
                <a:sym typeface="Arial" panose="020B0604020202020204" pitchFamily="34" charset="0"/>
              </a:rPr>
              <a:t>灵感来源</a:t>
            </a:r>
            <a:endParaRPr lang="en-US" altLang="zh-CN" sz="4800" b="1" dirty="0">
              <a:latin typeface="Arial" panose="020B0604020202020204" pitchFamily="34" charset="0"/>
              <a:ea typeface="微软雅黑" panose="020B0503020204020204" pitchFamily="34" charset="-122"/>
              <a:sym typeface="Arial" panose="020B0604020202020204" pitchFamily="34" charset="0"/>
            </a:endParaRPr>
          </a:p>
        </p:txBody>
      </p:sp>
      <p:sp>
        <p:nvSpPr>
          <p:cNvPr id="2" name="文本框 1"/>
          <p:cNvSpPr txBox="1"/>
          <p:nvPr/>
        </p:nvSpPr>
        <p:spPr>
          <a:xfrm>
            <a:off x="6585358" y="1828800"/>
            <a:ext cx="2952925" cy="369332"/>
          </a:xfrm>
          <a:prstGeom prst="rect">
            <a:avLst/>
          </a:prstGeom>
          <a:noFill/>
        </p:spPr>
        <p:txBody>
          <a:bodyPr wrap="square" rtlCol="0">
            <a:spAutoFit/>
          </a:bodyPr>
          <a:lstStyle/>
          <a:p>
            <a:endParaRPr lang="zh-CN" altLang="en-US" dirty="0"/>
          </a:p>
        </p:txBody>
      </p:sp>
      <p:sp>
        <p:nvSpPr>
          <p:cNvPr id="5" name="矩形 4"/>
          <p:cNvSpPr/>
          <p:nvPr/>
        </p:nvSpPr>
        <p:spPr>
          <a:xfrm>
            <a:off x="4312258" y="491788"/>
            <a:ext cx="1479892" cy="458459"/>
          </a:xfrm>
          <a:prstGeom prst="rect">
            <a:avLst/>
          </a:prstGeom>
        </p:spPr>
        <p:txBody>
          <a:bodyPr wrap="none">
            <a:spAutoFit/>
          </a:bodyPr>
          <a:lstStyle/>
          <a:p>
            <a:pPr algn="dist">
              <a:lnSpc>
                <a:spcPct val="150000"/>
              </a:lnSpc>
            </a:pPr>
            <a:r>
              <a:rPr kumimoji="1" lang="en-US" altLang="zh-CN" b="1" dirty="0">
                <a:solidFill>
                  <a:schemeClr val="tx1">
                    <a:lumMod val="75000"/>
                    <a:lumOff val="25000"/>
                  </a:schemeClr>
                </a:solidFill>
                <a:cs typeface="+mn-ea"/>
                <a:sym typeface="+mn-lt"/>
              </a:rPr>
              <a:t>---- </a:t>
            </a:r>
            <a:r>
              <a:rPr kumimoji="1" lang="zh-CN" altLang="en-US" b="1" dirty="0">
                <a:solidFill>
                  <a:schemeClr val="tx1">
                    <a:lumMod val="75000"/>
                    <a:lumOff val="25000"/>
                  </a:schemeClr>
                </a:solidFill>
                <a:cs typeface="+mn-ea"/>
                <a:sym typeface="+mn-lt"/>
              </a:rPr>
              <a:t>调查问卷</a:t>
            </a:r>
          </a:p>
        </p:txBody>
      </p:sp>
      <p:sp>
        <p:nvSpPr>
          <p:cNvPr id="6" name="文本框 5"/>
          <p:cNvSpPr txBox="1"/>
          <p:nvPr/>
        </p:nvSpPr>
        <p:spPr>
          <a:xfrm>
            <a:off x="712554" y="1828800"/>
            <a:ext cx="4060782" cy="1754326"/>
          </a:xfrm>
          <a:prstGeom prst="rect">
            <a:avLst/>
          </a:prstGeom>
          <a:noFill/>
        </p:spPr>
        <p:txBody>
          <a:bodyPr wrap="square" rtlCol="0">
            <a:spAutoFit/>
          </a:bodyPr>
          <a:lstStyle/>
          <a:p>
            <a:r>
              <a:rPr lang="zh-CN" altLang="en-US" dirty="0" smtClean="0"/>
              <a:t>       右侧</a:t>
            </a:r>
            <a:r>
              <a:rPr lang="zh-CN" altLang="en-US" dirty="0" smtClean="0"/>
              <a:t>是我们的答卷设置，根据我们的调查我们发现，大部分调查人群其实是愿意去了解相关数据的，只不过因为一些网站展示的缘故而放弃</a:t>
            </a:r>
            <a:endParaRPr lang="en-US" altLang="zh-CN" dirty="0" smtClean="0"/>
          </a:p>
          <a:p>
            <a:r>
              <a:rPr lang="zh-CN" altLang="en-US" dirty="0" smtClean="0"/>
              <a:t>        所以</a:t>
            </a:r>
            <a:r>
              <a:rPr lang="zh-CN" altLang="en-US" dirty="0" smtClean="0"/>
              <a:t>我们就设计着手完成了本次的作品</a:t>
            </a:r>
            <a:endParaRPr lang="zh-CN" altLang="en-US" dirty="0"/>
          </a:p>
        </p:txBody>
      </p:sp>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93965" y="491788"/>
            <a:ext cx="2323760" cy="50292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500" fill="hold"/>
                                        <p:tgtEl>
                                          <p:spTgt spid="3"/>
                                        </p:tgtEl>
                                        <p:attrNameLst>
                                          <p:attrName>ppt_w</p:attrName>
                                        </p:attrNameLst>
                                      </p:cBhvr>
                                      <p:tavLst>
                                        <p:tav tm="0">
                                          <p:val>
                                            <p:fltVal val="0"/>
                                          </p:val>
                                        </p:tav>
                                        <p:tav tm="100000">
                                          <p:val>
                                            <p:strVal val="#ppt_w"/>
                                          </p:val>
                                        </p:tav>
                                      </p:tavLst>
                                    </p:anim>
                                    <p:anim calcmode="lin" valueType="num">
                                      <p:cBhvr>
                                        <p:cTn id="13" dur="500" fill="hold"/>
                                        <p:tgtEl>
                                          <p:spTgt spid="3"/>
                                        </p:tgtEl>
                                        <p:attrNameLst>
                                          <p:attrName>ppt_h</p:attrName>
                                        </p:attrNameLst>
                                      </p:cBhvr>
                                      <p:tavLst>
                                        <p:tav tm="0">
                                          <p:val>
                                            <p:fltVal val="0"/>
                                          </p:val>
                                        </p:tav>
                                        <p:tav tm="100000">
                                          <p:val>
                                            <p:strVal val="#ppt_h"/>
                                          </p:val>
                                        </p:tav>
                                      </p:tavLst>
                                    </p:anim>
                                    <p:animEffect transition="in" filter="fade">
                                      <p:cBhvr>
                                        <p:cTn id="14" dur="500"/>
                                        <p:tgtEl>
                                          <p:spTgt spid="3"/>
                                        </p:tgtEl>
                                      </p:cBhvr>
                                    </p:animEffect>
                                  </p:childTnLst>
                                </p:cTn>
                              </p:par>
                            </p:childTnLst>
                          </p:cTn>
                        </p:par>
                      </p:childTnLst>
                    </p:cTn>
                  </p:par>
                  <p:par>
                    <p:cTn id="15" fill="hold">
                      <p:stCondLst>
                        <p:cond delay="indefinite"/>
                      </p:stCondLst>
                      <p:childTnLst>
                        <p:par>
                          <p:cTn id="16" fill="hold">
                            <p:stCondLst>
                              <p:cond delay="0"/>
                            </p:stCondLst>
                            <p:childTnLst>
                              <p:par>
                                <p:cTn id="17" presetID="21" presetClass="entr" presetSubtype="1"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wheel(1)">
                                      <p:cBhvr>
                                        <p:cTn id="19"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矩形 35"/>
          <p:cNvSpPr/>
          <p:nvPr/>
        </p:nvSpPr>
        <p:spPr>
          <a:xfrm>
            <a:off x="0" y="491788"/>
            <a:ext cx="621680" cy="3693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Arial" panose="020B0604020202020204" pitchFamily="34" charset="0"/>
              <a:ea typeface="微软雅黑" panose="020B0503020204020204" pitchFamily="34" charset="-122"/>
              <a:sym typeface="Arial" panose="020B0604020202020204" pitchFamily="34" charset="0"/>
            </a:endParaRPr>
          </a:p>
        </p:txBody>
      </p:sp>
      <p:sp>
        <p:nvSpPr>
          <p:cNvPr id="37" name="矩形 36"/>
          <p:cNvSpPr/>
          <p:nvPr/>
        </p:nvSpPr>
        <p:spPr>
          <a:xfrm>
            <a:off x="892356" y="255983"/>
            <a:ext cx="2646878" cy="830997"/>
          </a:xfrm>
          <a:prstGeom prst="rect">
            <a:avLst/>
          </a:prstGeom>
        </p:spPr>
        <p:txBody>
          <a:bodyPr wrap="none">
            <a:spAutoFit/>
          </a:bodyPr>
          <a:lstStyle/>
          <a:p>
            <a:pPr lvl="0" algn="l">
              <a:buClrTx/>
              <a:buSzTx/>
              <a:buFontTx/>
            </a:pPr>
            <a:r>
              <a:rPr lang="zh-CN" altLang="en-US" sz="4800" b="1" dirty="0">
                <a:latin typeface="Arial" panose="020B0604020202020204" pitchFamily="34" charset="0"/>
                <a:ea typeface="微软雅黑" panose="020B0503020204020204" pitchFamily="34" charset="-122"/>
                <a:sym typeface="Arial" panose="020B0604020202020204" pitchFamily="34" charset="0"/>
              </a:rPr>
              <a:t>思路设计</a:t>
            </a:r>
            <a:endParaRPr lang="en-US" altLang="zh-CN" sz="4800" b="1" dirty="0">
              <a:latin typeface="Arial" panose="020B0604020202020204" pitchFamily="34" charset="0"/>
              <a:ea typeface="微软雅黑" panose="020B0503020204020204" pitchFamily="34" charset="-122"/>
              <a:sym typeface="Arial" panose="020B0604020202020204" pitchFamily="34" charset="0"/>
            </a:endParaRPr>
          </a:p>
        </p:txBody>
      </p:sp>
      <p:sp>
        <p:nvSpPr>
          <p:cNvPr id="7" name="圆角矩形 6"/>
          <p:cNvSpPr/>
          <p:nvPr/>
        </p:nvSpPr>
        <p:spPr>
          <a:xfrm>
            <a:off x="621682" y="1743075"/>
            <a:ext cx="1369774" cy="480878"/>
          </a:xfrm>
          <a:prstGeom prst="roundRect">
            <a:avLst>
              <a:gd name="adj" fmla="val 50000"/>
            </a:avLst>
          </a:prstGeom>
          <a:solidFill>
            <a:srgbClr val="C00000"/>
          </a:solidFill>
          <a:ln w="12700" cap="flat" cmpd="sng" algn="ctr">
            <a:noFill/>
            <a:prstDash val="solid"/>
          </a:ln>
          <a:effectLst/>
        </p:spPr>
        <p:txBody>
          <a:bodyPr rtlCol="0" anchor="ctr"/>
          <a:lstStyle/>
          <a:p>
            <a:pPr lvl="0" algn="ctr"/>
            <a:r>
              <a:rPr lang="en-US" altLang="zh-CN" sz="3200" b="1" kern="0" spc="400" dirty="0">
                <a:gradFill>
                  <a:gsLst>
                    <a:gs pos="100000">
                      <a:schemeClr val="bg1"/>
                    </a:gs>
                    <a:gs pos="0">
                      <a:schemeClr val="bg1">
                        <a:lumMod val="95000"/>
                      </a:schemeClr>
                    </a:gs>
                  </a:gsLst>
                  <a:path path="circle">
                    <a:fillToRect l="100000" b="100000"/>
                  </a:path>
                </a:gradFill>
                <a:cs typeface="+mn-ea"/>
                <a:sym typeface="+mn-lt"/>
              </a:rPr>
              <a:t>1</a:t>
            </a:r>
            <a:endParaRPr lang="zh-CN" altLang="en-US" sz="3200" b="1" kern="0" spc="400" dirty="0">
              <a:gradFill>
                <a:gsLst>
                  <a:gs pos="100000">
                    <a:schemeClr val="bg1"/>
                  </a:gs>
                  <a:gs pos="0">
                    <a:schemeClr val="bg1">
                      <a:lumMod val="95000"/>
                    </a:schemeClr>
                  </a:gs>
                </a:gsLst>
                <a:path path="circle">
                  <a:fillToRect l="100000" b="100000"/>
                </a:path>
              </a:gradFill>
              <a:cs typeface="+mn-ea"/>
              <a:sym typeface="+mn-lt"/>
            </a:endParaRPr>
          </a:p>
        </p:txBody>
      </p:sp>
      <p:sp>
        <p:nvSpPr>
          <p:cNvPr id="8" name="矩形 7"/>
          <p:cNvSpPr/>
          <p:nvPr/>
        </p:nvSpPr>
        <p:spPr>
          <a:xfrm>
            <a:off x="2530849" y="1743076"/>
            <a:ext cx="8392782" cy="480878"/>
          </a:xfrm>
          <a:prstGeom prst="rect">
            <a:avLst/>
          </a:prstGeom>
          <a:noFill/>
          <a:ln w="12700" cap="flat" cmpd="sng" algn="ctr">
            <a:solidFill>
              <a:srgbClr val="9A9479"/>
            </a:solidFill>
            <a:prstDash val="solid"/>
          </a:ln>
          <a:effectLst/>
        </p:spPr>
        <p:txBody>
          <a:bodyPr rtlCol="0" anchor="ctr"/>
          <a:lstStyle/>
          <a:p>
            <a:pPr lvl="0"/>
            <a:r>
              <a:rPr lang="zh-CN" altLang="en-US" sz="2400" kern="0" dirty="0">
                <a:solidFill>
                  <a:schemeClr val="tx1">
                    <a:lumMod val="75000"/>
                    <a:lumOff val="25000"/>
                  </a:schemeClr>
                </a:solidFill>
                <a:cs typeface="+mn-ea"/>
                <a:sym typeface="+mn-lt"/>
              </a:rPr>
              <a:t>历史展示馆：了解未来之前必先熟悉历史</a:t>
            </a:r>
          </a:p>
        </p:txBody>
      </p:sp>
      <p:sp>
        <p:nvSpPr>
          <p:cNvPr id="9" name="圆角矩形 8"/>
          <p:cNvSpPr/>
          <p:nvPr/>
        </p:nvSpPr>
        <p:spPr>
          <a:xfrm>
            <a:off x="621681" y="2679179"/>
            <a:ext cx="1369774" cy="480878"/>
          </a:xfrm>
          <a:prstGeom prst="roundRect">
            <a:avLst>
              <a:gd name="adj" fmla="val 50000"/>
            </a:avLst>
          </a:prstGeom>
          <a:solidFill>
            <a:srgbClr val="FFC000"/>
          </a:solidFill>
          <a:ln w="12700" cap="flat" cmpd="sng" algn="ctr">
            <a:noFill/>
            <a:prstDash val="solid"/>
          </a:ln>
          <a:effectLst/>
        </p:spPr>
        <p:txBody>
          <a:bodyPr rtlCol="0" anchor="ctr"/>
          <a:lstStyle/>
          <a:p>
            <a:pPr lvl="0" algn="ctr"/>
            <a:r>
              <a:rPr lang="en-US" altLang="zh-CN" sz="3200" b="1" kern="0" spc="400" dirty="0">
                <a:gradFill>
                  <a:gsLst>
                    <a:gs pos="100000">
                      <a:schemeClr val="bg1"/>
                    </a:gs>
                    <a:gs pos="0">
                      <a:schemeClr val="bg1">
                        <a:lumMod val="95000"/>
                      </a:schemeClr>
                    </a:gs>
                  </a:gsLst>
                  <a:path path="circle">
                    <a:fillToRect l="100000" b="100000"/>
                  </a:path>
                </a:gradFill>
                <a:cs typeface="+mn-ea"/>
                <a:sym typeface="+mn-lt"/>
              </a:rPr>
              <a:t>2</a:t>
            </a:r>
            <a:endParaRPr lang="zh-CN" altLang="en-US" sz="3200" b="1" kern="0" spc="400" dirty="0">
              <a:gradFill>
                <a:gsLst>
                  <a:gs pos="100000">
                    <a:schemeClr val="bg1"/>
                  </a:gs>
                  <a:gs pos="0">
                    <a:schemeClr val="bg1">
                      <a:lumMod val="95000"/>
                    </a:schemeClr>
                  </a:gs>
                </a:gsLst>
                <a:path path="circle">
                  <a:fillToRect l="100000" b="100000"/>
                </a:path>
              </a:gradFill>
              <a:cs typeface="+mn-ea"/>
              <a:sym typeface="+mn-lt"/>
            </a:endParaRPr>
          </a:p>
        </p:txBody>
      </p:sp>
      <p:sp>
        <p:nvSpPr>
          <p:cNvPr id="10" name="矩形 9"/>
          <p:cNvSpPr/>
          <p:nvPr/>
        </p:nvSpPr>
        <p:spPr>
          <a:xfrm>
            <a:off x="2528792" y="2679179"/>
            <a:ext cx="8392783" cy="480878"/>
          </a:xfrm>
          <a:prstGeom prst="rect">
            <a:avLst/>
          </a:prstGeom>
          <a:noFill/>
          <a:ln w="12700" cap="flat" cmpd="sng" algn="ctr">
            <a:solidFill>
              <a:srgbClr val="9A9479"/>
            </a:solidFill>
            <a:prstDash val="solid"/>
          </a:ln>
          <a:effectLst/>
        </p:spPr>
        <p:txBody>
          <a:bodyPr rtlCol="0" anchor="ctr"/>
          <a:lstStyle/>
          <a:p>
            <a:pPr lvl="0"/>
            <a:r>
              <a:rPr lang="zh-CN" altLang="en-US" sz="2400" kern="0" dirty="0">
                <a:solidFill>
                  <a:schemeClr val="tx1">
                    <a:lumMod val="75000"/>
                    <a:lumOff val="25000"/>
                  </a:schemeClr>
                </a:solidFill>
                <a:cs typeface="+mn-ea"/>
                <a:sym typeface="+mn-lt"/>
              </a:rPr>
              <a:t>热门词云：了解当前最火的词语</a:t>
            </a:r>
          </a:p>
        </p:txBody>
      </p:sp>
      <p:sp>
        <p:nvSpPr>
          <p:cNvPr id="11" name="圆角矩形 10"/>
          <p:cNvSpPr/>
          <p:nvPr/>
        </p:nvSpPr>
        <p:spPr>
          <a:xfrm>
            <a:off x="621680" y="3615283"/>
            <a:ext cx="1369774" cy="480878"/>
          </a:xfrm>
          <a:prstGeom prst="roundRect">
            <a:avLst>
              <a:gd name="adj" fmla="val 50000"/>
            </a:avLst>
          </a:prstGeom>
          <a:solidFill>
            <a:srgbClr val="E2A52A"/>
          </a:solidFill>
          <a:ln w="12700" cap="flat" cmpd="sng" algn="ctr">
            <a:noFill/>
            <a:prstDash val="solid"/>
          </a:ln>
          <a:effectLst/>
        </p:spPr>
        <p:txBody>
          <a:bodyPr rtlCol="0" anchor="ctr"/>
          <a:lstStyle/>
          <a:p>
            <a:pPr lvl="0" algn="ctr"/>
            <a:r>
              <a:rPr lang="en-US" altLang="zh-CN" sz="3200" b="1" kern="0" spc="400" dirty="0">
                <a:gradFill>
                  <a:gsLst>
                    <a:gs pos="100000">
                      <a:schemeClr val="bg1"/>
                    </a:gs>
                    <a:gs pos="0">
                      <a:schemeClr val="bg1">
                        <a:lumMod val="95000"/>
                      </a:schemeClr>
                    </a:gs>
                  </a:gsLst>
                  <a:path path="circle">
                    <a:fillToRect l="100000" b="100000"/>
                  </a:path>
                </a:gradFill>
                <a:cs typeface="+mn-ea"/>
                <a:sym typeface="+mn-lt"/>
              </a:rPr>
              <a:t>3</a:t>
            </a:r>
            <a:endParaRPr lang="zh-CN" altLang="en-US" sz="3200" b="1" kern="0" spc="400" dirty="0">
              <a:gradFill>
                <a:gsLst>
                  <a:gs pos="100000">
                    <a:schemeClr val="bg1"/>
                  </a:gs>
                  <a:gs pos="0">
                    <a:schemeClr val="bg1">
                      <a:lumMod val="95000"/>
                    </a:schemeClr>
                  </a:gs>
                </a:gsLst>
                <a:path path="circle">
                  <a:fillToRect l="100000" b="100000"/>
                </a:path>
              </a:gradFill>
              <a:cs typeface="+mn-ea"/>
              <a:sym typeface="+mn-lt"/>
            </a:endParaRPr>
          </a:p>
        </p:txBody>
      </p:sp>
      <p:sp>
        <p:nvSpPr>
          <p:cNvPr id="12" name="矩形 11"/>
          <p:cNvSpPr/>
          <p:nvPr/>
        </p:nvSpPr>
        <p:spPr>
          <a:xfrm>
            <a:off x="2528792" y="3615285"/>
            <a:ext cx="8392781" cy="480878"/>
          </a:xfrm>
          <a:prstGeom prst="rect">
            <a:avLst/>
          </a:prstGeom>
          <a:noFill/>
          <a:ln w="12700" cap="flat" cmpd="sng" algn="ctr">
            <a:solidFill>
              <a:srgbClr val="9A9479"/>
            </a:solidFill>
            <a:prstDash val="solid"/>
          </a:ln>
          <a:effectLst/>
        </p:spPr>
        <p:txBody>
          <a:bodyPr rtlCol="0" anchor="ctr"/>
          <a:lstStyle/>
          <a:p>
            <a:pPr lvl="0"/>
            <a:r>
              <a:rPr lang="zh-CN" altLang="en-US" sz="2400" kern="0" dirty="0">
                <a:solidFill>
                  <a:schemeClr val="tx1">
                    <a:lumMod val="75000"/>
                    <a:lumOff val="25000"/>
                  </a:schemeClr>
                </a:solidFill>
                <a:cs typeface="+mn-ea"/>
                <a:sym typeface="+mn-lt"/>
              </a:rPr>
              <a:t>远景展望：了解未来发展方向</a:t>
            </a:r>
          </a:p>
        </p:txBody>
      </p:sp>
      <p:sp>
        <p:nvSpPr>
          <p:cNvPr id="13" name="圆角矩形 41">
            <a:extLst>
              <a:ext uri="{FF2B5EF4-FFF2-40B4-BE49-F238E27FC236}">
                <a16:creationId xmlns:a16="http://schemas.microsoft.com/office/drawing/2014/main" id="{FFACB8D3-CD08-44A2-889C-1AA4C4D27BA1}"/>
              </a:ext>
            </a:extLst>
          </p:cNvPr>
          <p:cNvSpPr/>
          <p:nvPr/>
        </p:nvSpPr>
        <p:spPr>
          <a:xfrm>
            <a:off x="621680" y="4483004"/>
            <a:ext cx="1369774" cy="480878"/>
          </a:xfrm>
          <a:prstGeom prst="roundRect">
            <a:avLst>
              <a:gd name="adj" fmla="val 50000"/>
            </a:avLst>
          </a:prstGeom>
          <a:solidFill>
            <a:srgbClr val="0070C0"/>
          </a:solidFill>
          <a:ln w="12700" cap="flat" cmpd="sng" algn="ctr">
            <a:noFill/>
            <a:prstDash val="solid"/>
          </a:ln>
          <a:effectLst/>
        </p:spPr>
        <p:txBody>
          <a:bodyPr rtlCol="0" anchor="ctr"/>
          <a:lstStyle/>
          <a:p>
            <a:pPr lvl="0" algn="ctr"/>
            <a:r>
              <a:rPr lang="en-US" altLang="zh-CN" sz="3200" b="1" kern="0" spc="400" dirty="0">
                <a:gradFill>
                  <a:gsLst>
                    <a:gs pos="100000">
                      <a:schemeClr val="bg1"/>
                    </a:gs>
                    <a:gs pos="0">
                      <a:schemeClr val="bg1">
                        <a:lumMod val="95000"/>
                      </a:schemeClr>
                    </a:gs>
                  </a:gsLst>
                  <a:path path="circle">
                    <a:fillToRect l="100000" b="100000"/>
                  </a:path>
                </a:gradFill>
                <a:cs typeface="+mn-ea"/>
                <a:sym typeface="+mn-lt"/>
              </a:rPr>
              <a:t>4</a:t>
            </a:r>
            <a:endParaRPr lang="zh-CN" altLang="en-US" sz="3200" b="1" kern="0" spc="400" dirty="0">
              <a:gradFill>
                <a:gsLst>
                  <a:gs pos="100000">
                    <a:schemeClr val="bg1"/>
                  </a:gs>
                  <a:gs pos="0">
                    <a:schemeClr val="bg1">
                      <a:lumMod val="95000"/>
                    </a:schemeClr>
                  </a:gs>
                </a:gsLst>
                <a:path path="circle">
                  <a:fillToRect l="100000" b="100000"/>
                </a:path>
              </a:gradFill>
              <a:cs typeface="+mn-ea"/>
              <a:sym typeface="+mn-lt"/>
            </a:endParaRPr>
          </a:p>
        </p:txBody>
      </p:sp>
      <p:sp>
        <p:nvSpPr>
          <p:cNvPr id="14" name="矩形 13">
            <a:extLst>
              <a:ext uri="{FF2B5EF4-FFF2-40B4-BE49-F238E27FC236}">
                <a16:creationId xmlns:a16="http://schemas.microsoft.com/office/drawing/2014/main" id="{2B65BE0F-FD18-47E2-89FE-E1E12F34E91C}"/>
              </a:ext>
            </a:extLst>
          </p:cNvPr>
          <p:cNvSpPr/>
          <p:nvPr/>
        </p:nvSpPr>
        <p:spPr>
          <a:xfrm>
            <a:off x="2530847" y="4483006"/>
            <a:ext cx="8392783" cy="480878"/>
          </a:xfrm>
          <a:prstGeom prst="rect">
            <a:avLst/>
          </a:prstGeom>
          <a:noFill/>
          <a:ln w="12700" cap="flat" cmpd="sng" algn="ctr">
            <a:solidFill>
              <a:srgbClr val="9A9479"/>
            </a:solidFill>
            <a:prstDash val="solid"/>
          </a:ln>
          <a:effectLst/>
        </p:spPr>
        <p:txBody>
          <a:bodyPr rtlCol="0" anchor="ctr"/>
          <a:lstStyle/>
          <a:p>
            <a:pPr lvl="0"/>
            <a:r>
              <a:rPr lang="zh-CN" altLang="en-US" sz="2400" kern="0" dirty="0">
                <a:solidFill>
                  <a:schemeClr val="tx1">
                    <a:lumMod val="75000"/>
                    <a:lumOff val="25000"/>
                  </a:schemeClr>
                </a:solidFill>
                <a:cs typeface="+mn-ea"/>
                <a:sym typeface="+mn-lt"/>
              </a:rPr>
              <a:t>具体省份：每个省份的具体发展方向及数据</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barn(inVertical)">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barn(inVertical)">
                                      <p:cBhvr>
                                        <p:cTn id="15" dur="500"/>
                                        <p:tgtEl>
                                          <p:spTgt spid="9"/>
                                        </p:tgtEl>
                                      </p:cBhvr>
                                    </p:animEffect>
                                  </p:childTnLst>
                                </p:cTn>
                              </p:par>
                              <p:par>
                                <p:cTn id="16" presetID="16" presetClass="entr" presetSubtype="21"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barn(inVertical)">
                                      <p:cBhvr>
                                        <p:cTn id="18" dur="50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16" presetClass="entr" presetSubtype="21"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barn(inVertical)">
                                      <p:cBhvr>
                                        <p:cTn id="23" dur="500"/>
                                        <p:tgtEl>
                                          <p:spTgt spid="11"/>
                                        </p:tgtEl>
                                      </p:cBhvr>
                                    </p:animEffect>
                                  </p:childTnLst>
                                </p:cTn>
                              </p:par>
                              <p:par>
                                <p:cTn id="24" presetID="16" presetClass="entr" presetSubtype="21" fill="hold" grpId="0" nodeType="with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barn(inVertical)">
                                      <p:cBhvr>
                                        <p:cTn id="26" dur="500"/>
                                        <p:tgtEl>
                                          <p:spTgt spid="12"/>
                                        </p:tgtEl>
                                      </p:cBhvr>
                                    </p:animEffect>
                                  </p:childTnLst>
                                </p:cTn>
                              </p:par>
                            </p:childTnLst>
                          </p:cTn>
                        </p:par>
                      </p:childTnLst>
                    </p:cTn>
                  </p:par>
                  <p:par>
                    <p:cTn id="27" fill="hold">
                      <p:stCondLst>
                        <p:cond delay="indefinite"/>
                      </p:stCondLst>
                      <p:childTnLst>
                        <p:par>
                          <p:cTn id="28" fill="hold">
                            <p:stCondLst>
                              <p:cond delay="0"/>
                            </p:stCondLst>
                            <p:childTnLst>
                              <p:par>
                                <p:cTn id="29" presetID="16" presetClass="entr" presetSubtype="21"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barn(inVertical)">
                                      <p:cBhvr>
                                        <p:cTn id="31" dur="500"/>
                                        <p:tgtEl>
                                          <p:spTgt spid="13"/>
                                        </p:tgtEl>
                                      </p:cBhvr>
                                    </p:animEffect>
                                  </p:childTnLst>
                                </p:cTn>
                              </p:par>
                              <p:par>
                                <p:cTn id="32" presetID="16" presetClass="entr" presetSubtype="21" fill="hold" grpId="0" nodeType="with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barn(inVertical)">
                                      <p:cBhvr>
                                        <p:cTn id="34"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矩形 35"/>
          <p:cNvSpPr/>
          <p:nvPr/>
        </p:nvSpPr>
        <p:spPr>
          <a:xfrm>
            <a:off x="0" y="491788"/>
            <a:ext cx="621680" cy="3693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Arial" panose="020B0604020202020204" pitchFamily="34" charset="0"/>
              <a:ea typeface="微软雅黑" panose="020B0503020204020204" pitchFamily="34" charset="-122"/>
              <a:sym typeface="Arial" panose="020B0604020202020204" pitchFamily="34" charset="0"/>
            </a:endParaRPr>
          </a:p>
        </p:txBody>
      </p:sp>
      <p:sp>
        <p:nvSpPr>
          <p:cNvPr id="37" name="矩形 36"/>
          <p:cNvSpPr/>
          <p:nvPr/>
        </p:nvSpPr>
        <p:spPr>
          <a:xfrm>
            <a:off x="892356" y="255983"/>
            <a:ext cx="2646878" cy="830997"/>
          </a:xfrm>
          <a:prstGeom prst="rect">
            <a:avLst/>
          </a:prstGeom>
        </p:spPr>
        <p:txBody>
          <a:bodyPr wrap="none">
            <a:spAutoFit/>
          </a:bodyPr>
          <a:lstStyle/>
          <a:p>
            <a:pPr lvl="0" algn="l">
              <a:buClrTx/>
              <a:buSzTx/>
              <a:buFontTx/>
            </a:pPr>
            <a:r>
              <a:rPr lang="zh-CN" altLang="en-US" sz="4800" b="1" dirty="0">
                <a:latin typeface="Arial" panose="020B0604020202020204" pitchFamily="34" charset="0"/>
                <a:ea typeface="微软雅黑" panose="020B0503020204020204" pitchFamily="34" charset="-122"/>
                <a:sym typeface="Arial" panose="020B0604020202020204" pitchFamily="34" charset="0"/>
              </a:rPr>
              <a:t>作品介绍</a:t>
            </a:r>
            <a:endParaRPr lang="en-US" altLang="zh-CN" sz="4800" b="1" dirty="0">
              <a:latin typeface="Arial" panose="020B0604020202020204" pitchFamily="34" charset="0"/>
              <a:ea typeface="微软雅黑" panose="020B0503020204020204" pitchFamily="34" charset="-122"/>
              <a:sym typeface="Arial" panose="020B0604020202020204" pitchFamily="34" charset="0"/>
            </a:endParaRPr>
          </a:p>
        </p:txBody>
      </p:sp>
      <p:sp>
        <p:nvSpPr>
          <p:cNvPr id="2" name="文本框 1"/>
          <p:cNvSpPr txBox="1"/>
          <p:nvPr/>
        </p:nvSpPr>
        <p:spPr>
          <a:xfrm>
            <a:off x="8877670" y="1424841"/>
            <a:ext cx="2647579" cy="2246769"/>
          </a:xfrm>
          <a:prstGeom prst="rect">
            <a:avLst/>
          </a:prstGeom>
          <a:noFill/>
        </p:spPr>
        <p:txBody>
          <a:bodyPr wrap="square" rtlCol="0">
            <a:spAutoFit/>
          </a:bodyPr>
          <a:lstStyle/>
          <a:p>
            <a:r>
              <a:rPr lang="zh-CN" altLang="en-US" sz="2000" dirty="0"/>
              <a:t>在网上搜寻中国历年来的</a:t>
            </a:r>
            <a:r>
              <a:rPr lang="en-US" altLang="zh-CN" sz="2000" dirty="0"/>
              <a:t>GDP</a:t>
            </a:r>
            <a:r>
              <a:rPr lang="zh-CN" altLang="en-US" sz="2000" dirty="0"/>
              <a:t>发展数据，以折线图的形式展现，可以突出发展的变化</a:t>
            </a:r>
            <a:endParaRPr lang="en-US" altLang="zh-CN" sz="2000" dirty="0"/>
          </a:p>
          <a:p>
            <a:r>
              <a:rPr lang="zh-CN" altLang="en-US" sz="2000" dirty="0"/>
              <a:t>再找寻“十四五”的指南，为十四五的介绍预热</a:t>
            </a:r>
          </a:p>
        </p:txBody>
      </p:sp>
      <p:sp>
        <p:nvSpPr>
          <p:cNvPr id="8" name="圆角矩形 6">
            <a:extLst>
              <a:ext uri="{FF2B5EF4-FFF2-40B4-BE49-F238E27FC236}">
                <a16:creationId xmlns:a16="http://schemas.microsoft.com/office/drawing/2014/main" id="{E545D5FE-76F9-4B67-A796-2D0654D35E4E}"/>
              </a:ext>
            </a:extLst>
          </p:cNvPr>
          <p:cNvSpPr/>
          <p:nvPr/>
        </p:nvSpPr>
        <p:spPr>
          <a:xfrm>
            <a:off x="4138345" y="497685"/>
            <a:ext cx="2492995" cy="480878"/>
          </a:xfrm>
          <a:prstGeom prst="roundRect">
            <a:avLst>
              <a:gd name="adj" fmla="val 50000"/>
            </a:avLst>
          </a:prstGeom>
          <a:solidFill>
            <a:srgbClr val="D25656"/>
          </a:solidFill>
          <a:ln w="12700" cap="flat" cmpd="sng" algn="ctr">
            <a:noFill/>
            <a:prstDash val="solid"/>
          </a:ln>
          <a:effectLst/>
        </p:spPr>
        <p:txBody>
          <a:bodyPr rtlCol="0" anchor="ctr"/>
          <a:lstStyle/>
          <a:p>
            <a:pPr lvl="0" algn="ctr"/>
            <a:r>
              <a:rPr lang="zh-CN" altLang="en-US" sz="2800" kern="0" dirty="0">
                <a:solidFill>
                  <a:schemeClr val="bg1"/>
                </a:solidFill>
                <a:cs typeface="+mn-ea"/>
                <a:sym typeface="+mn-lt"/>
              </a:rPr>
              <a:t>历史展示馆</a:t>
            </a:r>
            <a:endParaRPr lang="zh-CN" altLang="en-US" sz="2800" b="1" kern="0" spc="400" dirty="0">
              <a:solidFill>
                <a:schemeClr val="bg1"/>
              </a:solidFill>
              <a:cs typeface="+mn-ea"/>
              <a:sym typeface="+mn-lt"/>
            </a:endParaRPr>
          </a:p>
        </p:txBody>
      </p:sp>
      <p:pic>
        <p:nvPicPr>
          <p:cNvPr id="4" name="图片 3"/>
          <p:cNvPicPr>
            <a:picLocks noChangeAspect="1"/>
          </p:cNvPicPr>
          <p:nvPr/>
        </p:nvPicPr>
        <p:blipFill>
          <a:blip r:embed="rId2"/>
          <a:stretch>
            <a:fillRect/>
          </a:stretch>
        </p:blipFill>
        <p:spPr>
          <a:xfrm>
            <a:off x="0" y="1424841"/>
            <a:ext cx="8106254" cy="5280114"/>
          </a:xfrm>
          <a:prstGeom prst="rect">
            <a:avLst/>
          </a:prstGeom>
        </p:spPr>
      </p:pic>
    </p:spTree>
    <p:extLst>
      <p:ext uri="{BB962C8B-B14F-4D97-AF65-F5344CB8AC3E}">
        <p14:creationId xmlns:p14="http://schemas.microsoft.com/office/powerpoint/2010/main" val="1867868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1000"/>
                                        <p:tgtEl>
                                          <p:spTgt spid="2"/>
                                        </p:tgtEl>
                                      </p:cBhvr>
                                    </p:animEffect>
                                    <p:anim calcmode="lin" valueType="num">
                                      <p:cBhvr>
                                        <p:cTn id="15" dur="1000" fill="hold"/>
                                        <p:tgtEl>
                                          <p:spTgt spid="2"/>
                                        </p:tgtEl>
                                        <p:attrNameLst>
                                          <p:attrName>ppt_x</p:attrName>
                                        </p:attrNameLst>
                                      </p:cBhvr>
                                      <p:tavLst>
                                        <p:tav tm="0">
                                          <p:val>
                                            <p:strVal val="#ppt_x"/>
                                          </p:val>
                                        </p:tav>
                                        <p:tav tm="100000">
                                          <p:val>
                                            <p:strVal val="#ppt_x"/>
                                          </p:val>
                                        </p:tav>
                                      </p:tavLst>
                                    </p:anim>
                                    <p:anim calcmode="lin" valueType="num">
                                      <p:cBhvr>
                                        <p:cTn id="16"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矩形 35"/>
          <p:cNvSpPr/>
          <p:nvPr/>
        </p:nvSpPr>
        <p:spPr>
          <a:xfrm>
            <a:off x="0" y="491788"/>
            <a:ext cx="621680" cy="3693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Arial" panose="020B0604020202020204" pitchFamily="34" charset="0"/>
              <a:ea typeface="微软雅黑" panose="020B0503020204020204" pitchFamily="34" charset="-122"/>
              <a:sym typeface="Arial" panose="020B0604020202020204" pitchFamily="34" charset="0"/>
            </a:endParaRPr>
          </a:p>
        </p:txBody>
      </p:sp>
      <p:sp>
        <p:nvSpPr>
          <p:cNvPr id="37" name="矩形 36"/>
          <p:cNvSpPr/>
          <p:nvPr/>
        </p:nvSpPr>
        <p:spPr>
          <a:xfrm>
            <a:off x="892356" y="255983"/>
            <a:ext cx="2646878" cy="830997"/>
          </a:xfrm>
          <a:prstGeom prst="rect">
            <a:avLst/>
          </a:prstGeom>
        </p:spPr>
        <p:txBody>
          <a:bodyPr wrap="none">
            <a:spAutoFit/>
          </a:bodyPr>
          <a:lstStyle/>
          <a:p>
            <a:pPr lvl="0" algn="l">
              <a:buClrTx/>
              <a:buSzTx/>
              <a:buFontTx/>
            </a:pPr>
            <a:r>
              <a:rPr lang="zh-CN" altLang="en-US" sz="4800" b="1" dirty="0">
                <a:latin typeface="Arial" panose="020B0604020202020204" pitchFamily="34" charset="0"/>
                <a:ea typeface="微软雅黑" panose="020B0503020204020204" pitchFamily="34" charset="-122"/>
                <a:sym typeface="Arial" panose="020B0604020202020204" pitchFamily="34" charset="0"/>
              </a:rPr>
              <a:t>作品介绍</a:t>
            </a:r>
            <a:endParaRPr lang="en-US" altLang="zh-CN" sz="4800" b="1" dirty="0">
              <a:latin typeface="Arial" panose="020B0604020202020204" pitchFamily="34" charset="0"/>
              <a:ea typeface="微软雅黑" panose="020B0503020204020204" pitchFamily="34" charset="-122"/>
              <a:sym typeface="Arial" panose="020B0604020202020204" pitchFamily="34" charset="0"/>
            </a:endParaRPr>
          </a:p>
        </p:txBody>
      </p:sp>
      <p:sp>
        <p:nvSpPr>
          <p:cNvPr id="7" name="圆角矩形 6"/>
          <p:cNvSpPr/>
          <p:nvPr/>
        </p:nvSpPr>
        <p:spPr>
          <a:xfrm>
            <a:off x="4120591" y="491788"/>
            <a:ext cx="2492995" cy="480878"/>
          </a:xfrm>
          <a:prstGeom prst="roundRect">
            <a:avLst>
              <a:gd name="adj" fmla="val 50000"/>
            </a:avLst>
          </a:prstGeom>
          <a:solidFill>
            <a:srgbClr val="D25656"/>
          </a:solidFill>
          <a:ln w="12700" cap="flat" cmpd="sng" algn="ctr">
            <a:noFill/>
            <a:prstDash val="solid"/>
          </a:ln>
          <a:effectLst/>
        </p:spPr>
        <p:txBody>
          <a:bodyPr rtlCol="0" anchor="ctr"/>
          <a:lstStyle/>
          <a:p>
            <a:pPr lvl="0" algn="ctr"/>
            <a:r>
              <a:rPr lang="zh-CN" altLang="en-US" sz="2800" kern="0" dirty="0">
                <a:solidFill>
                  <a:schemeClr val="bg1"/>
                </a:solidFill>
                <a:cs typeface="+mn-ea"/>
                <a:sym typeface="+mn-lt"/>
              </a:rPr>
              <a:t>历史展示馆</a:t>
            </a:r>
            <a:endParaRPr lang="zh-CN" altLang="en-US" sz="2800" b="1" kern="0" spc="400" dirty="0">
              <a:solidFill>
                <a:schemeClr val="bg1"/>
              </a:solidFill>
              <a:cs typeface="+mn-ea"/>
              <a:sym typeface="+mn-lt"/>
            </a:endParaRPr>
          </a:p>
        </p:txBody>
      </p:sp>
      <p:sp>
        <p:nvSpPr>
          <p:cNvPr id="2" name="文本框 1"/>
          <p:cNvSpPr txBox="1"/>
          <p:nvPr/>
        </p:nvSpPr>
        <p:spPr>
          <a:xfrm>
            <a:off x="9115424" y="1424841"/>
            <a:ext cx="2409825" cy="2308324"/>
          </a:xfrm>
          <a:prstGeom prst="rect">
            <a:avLst/>
          </a:prstGeom>
          <a:noFill/>
        </p:spPr>
        <p:txBody>
          <a:bodyPr wrap="square" rtlCol="0">
            <a:spAutoFit/>
          </a:bodyPr>
          <a:lstStyle/>
          <a:p>
            <a:r>
              <a:rPr lang="zh-CN" altLang="en-US" dirty="0"/>
              <a:t>设计思路：在网上搜寻中国历年来的</a:t>
            </a:r>
            <a:r>
              <a:rPr lang="en-US" altLang="zh-CN" dirty="0"/>
              <a:t>GDP</a:t>
            </a:r>
            <a:r>
              <a:rPr lang="zh-CN" altLang="en-US" dirty="0"/>
              <a:t>发展数据，以折线图的形式展现，可以突出发展的变化</a:t>
            </a:r>
            <a:endParaRPr lang="en-US" altLang="zh-CN" dirty="0"/>
          </a:p>
          <a:p>
            <a:r>
              <a:rPr lang="zh-CN" altLang="en-US" dirty="0"/>
              <a:t>再找寻“十四五”的指南，为十四五的介绍预热</a:t>
            </a:r>
            <a:endParaRPr lang="en-US" altLang="zh-CN" dirty="0"/>
          </a:p>
        </p:txBody>
      </p:sp>
      <p:sp>
        <p:nvSpPr>
          <p:cNvPr id="5" name="文本框 4"/>
          <p:cNvSpPr txBox="1"/>
          <p:nvPr/>
        </p:nvSpPr>
        <p:spPr>
          <a:xfrm>
            <a:off x="9115424" y="3815715"/>
            <a:ext cx="2434167" cy="1477328"/>
          </a:xfrm>
          <a:prstGeom prst="rect">
            <a:avLst/>
          </a:prstGeom>
          <a:noFill/>
        </p:spPr>
        <p:txBody>
          <a:bodyPr wrap="square" rtlCol="0">
            <a:spAutoFit/>
          </a:bodyPr>
          <a:lstStyle/>
          <a:p>
            <a:r>
              <a:rPr lang="zh-CN" altLang="en-US" dirty="0"/>
              <a:t>进入页面，动态的数据图展示可以体现出我们的经济发展进程</a:t>
            </a:r>
            <a:endParaRPr lang="en-US" altLang="zh-CN" dirty="0"/>
          </a:p>
          <a:p>
            <a:r>
              <a:rPr lang="zh-CN" altLang="en-US" dirty="0"/>
              <a:t>可以看出我们的后劲相当充足</a:t>
            </a:r>
          </a:p>
        </p:txBody>
      </p:sp>
      <p:pic>
        <p:nvPicPr>
          <p:cNvPr id="8" name="图片 7"/>
          <p:cNvPicPr>
            <a:picLocks noChangeAspect="1"/>
          </p:cNvPicPr>
          <p:nvPr/>
        </p:nvPicPr>
        <p:blipFill>
          <a:blip r:embed="rId2"/>
          <a:stretch>
            <a:fillRect/>
          </a:stretch>
        </p:blipFill>
        <p:spPr>
          <a:xfrm>
            <a:off x="0" y="1424841"/>
            <a:ext cx="8106254" cy="5280114"/>
          </a:xfrm>
          <a:prstGeom prst="rect">
            <a:avLst/>
          </a:prstGeom>
        </p:spPr>
      </p:pic>
    </p:spTree>
    <p:extLst>
      <p:ext uri="{BB962C8B-B14F-4D97-AF65-F5344CB8AC3E}">
        <p14:creationId xmlns:p14="http://schemas.microsoft.com/office/powerpoint/2010/main" val="3769436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arn(inVertical)">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arn(inVertical)">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 grpId="0"/>
      <p:bldP spid="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矩形 35"/>
          <p:cNvSpPr/>
          <p:nvPr/>
        </p:nvSpPr>
        <p:spPr>
          <a:xfrm>
            <a:off x="0" y="491788"/>
            <a:ext cx="621680" cy="3693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Arial" panose="020B0604020202020204" pitchFamily="34" charset="0"/>
              <a:ea typeface="微软雅黑" panose="020B0503020204020204" pitchFamily="34" charset="-122"/>
              <a:sym typeface="Arial" panose="020B0604020202020204" pitchFamily="34" charset="0"/>
            </a:endParaRPr>
          </a:p>
        </p:txBody>
      </p:sp>
      <p:sp>
        <p:nvSpPr>
          <p:cNvPr id="37" name="矩形 36"/>
          <p:cNvSpPr/>
          <p:nvPr/>
        </p:nvSpPr>
        <p:spPr>
          <a:xfrm>
            <a:off x="892356" y="255983"/>
            <a:ext cx="2646878" cy="830997"/>
          </a:xfrm>
          <a:prstGeom prst="rect">
            <a:avLst/>
          </a:prstGeom>
        </p:spPr>
        <p:txBody>
          <a:bodyPr wrap="none">
            <a:spAutoFit/>
          </a:bodyPr>
          <a:lstStyle/>
          <a:p>
            <a:pPr lvl="0" algn="l">
              <a:buClrTx/>
              <a:buSzTx/>
              <a:buFontTx/>
            </a:pPr>
            <a:r>
              <a:rPr lang="zh-CN" altLang="en-US" sz="4800" b="1" dirty="0">
                <a:latin typeface="Arial" panose="020B0604020202020204" pitchFamily="34" charset="0"/>
                <a:ea typeface="微软雅黑" panose="020B0503020204020204" pitchFamily="34" charset="-122"/>
                <a:sym typeface="Arial" panose="020B0604020202020204" pitchFamily="34" charset="0"/>
              </a:rPr>
              <a:t>作品介绍</a:t>
            </a:r>
            <a:endParaRPr lang="en-US" altLang="zh-CN" sz="4800" b="1" dirty="0">
              <a:latin typeface="Arial" panose="020B0604020202020204" pitchFamily="34" charset="0"/>
              <a:ea typeface="微软雅黑" panose="020B0503020204020204" pitchFamily="34" charset="-122"/>
              <a:sym typeface="Arial" panose="020B0604020202020204" pitchFamily="34" charset="0"/>
            </a:endParaRPr>
          </a:p>
        </p:txBody>
      </p:sp>
      <p:sp>
        <p:nvSpPr>
          <p:cNvPr id="2" name="文本框 1"/>
          <p:cNvSpPr txBox="1"/>
          <p:nvPr/>
        </p:nvSpPr>
        <p:spPr>
          <a:xfrm>
            <a:off x="8401050" y="1904235"/>
            <a:ext cx="2409825" cy="923330"/>
          </a:xfrm>
          <a:prstGeom prst="rect">
            <a:avLst/>
          </a:prstGeom>
          <a:noFill/>
        </p:spPr>
        <p:txBody>
          <a:bodyPr wrap="square" rtlCol="0">
            <a:spAutoFit/>
          </a:bodyPr>
          <a:lstStyle/>
          <a:p>
            <a:r>
              <a:rPr lang="zh-CN" altLang="en-US" dirty="0"/>
              <a:t>下方是我们的程序坞，一个小动画可以让选择变得有趣味</a:t>
            </a:r>
          </a:p>
        </p:txBody>
      </p:sp>
      <p:sp>
        <p:nvSpPr>
          <p:cNvPr id="5" name="文本框 4"/>
          <p:cNvSpPr txBox="1"/>
          <p:nvPr/>
        </p:nvSpPr>
        <p:spPr>
          <a:xfrm>
            <a:off x="8401050" y="3864050"/>
            <a:ext cx="2261032" cy="1200329"/>
          </a:xfrm>
          <a:prstGeom prst="rect">
            <a:avLst/>
          </a:prstGeom>
          <a:noFill/>
        </p:spPr>
        <p:txBody>
          <a:bodyPr wrap="square" rtlCol="0">
            <a:spAutoFit/>
          </a:bodyPr>
          <a:lstStyle/>
          <a:p>
            <a:r>
              <a:rPr lang="zh-CN" altLang="en-US" dirty="0"/>
              <a:t>点击方块可以看到不同时期的不同介绍数据</a:t>
            </a:r>
            <a:endParaRPr lang="en-US" altLang="zh-CN" dirty="0"/>
          </a:p>
          <a:p>
            <a:endParaRPr lang="zh-CN" altLang="en-US" dirty="0"/>
          </a:p>
        </p:txBody>
      </p:sp>
      <p:sp>
        <p:nvSpPr>
          <p:cNvPr id="8" name="圆角矩形 6">
            <a:extLst>
              <a:ext uri="{FF2B5EF4-FFF2-40B4-BE49-F238E27FC236}">
                <a16:creationId xmlns:a16="http://schemas.microsoft.com/office/drawing/2014/main" id="{B3C91E32-1E05-4004-AA46-4A9841A5B2F2}"/>
              </a:ext>
            </a:extLst>
          </p:cNvPr>
          <p:cNvSpPr/>
          <p:nvPr/>
        </p:nvSpPr>
        <p:spPr>
          <a:xfrm>
            <a:off x="4173855" y="491788"/>
            <a:ext cx="2492995" cy="480878"/>
          </a:xfrm>
          <a:prstGeom prst="roundRect">
            <a:avLst>
              <a:gd name="adj" fmla="val 50000"/>
            </a:avLst>
          </a:prstGeom>
          <a:solidFill>
            <a:srgbClr val="D25656"/>
          </a:solidFill>
          <a:ln w="12700" cap="flat" cmpd="sng" algn="ctr">
            <a:noFill/>
            <a:prstDash val="solid"/>
          </a:ln>
          <a:effectLst/>
        </p:spPr>
        <p:txBody>
          <a:bodyPr rtlCol="0" anchor="ctr"/>
          <a:lstStyle/>
          <a:p>
            <a:pPr lvl="0" algn="ctr"/>
            <a:r>
              <a:rPr lang="zh-CN" altLang="en-US" sz="2800" kern="0" dirty="0">
                <a:solidFill>
                  <a:schemeClr val="bg1"/>
                </a:solidFill>
                <a:cs typeface="+mn-ea"/>
                <a:sym typeface="+mn-lt"/>
              </a:rPr>
              <a:t>历史展示馆</a:t>
            </a:r>
            <a:endParaRPr lang="zh-CN" altLang="en-US" sz="2800" b="1" kern="0" spc="400" dirty="0">
              <a:solidFill>
                <a:schemeClr val="bg1"/>
              </a:solidFill>
              <a:cs typeface="+mn-ea"/>
              <a:sym typeface="+mn-lt"/>
            </a:endParaRPr>
          </a:p>
        </p:txBody>
      </p:sp>
      <p:pic>
        <p:nvPicPr>
          <p:cNvPr id="3" name="图片 2"/>
          <p:cNvPicPr>
            <a:picLocks noChangeAspect="1"/>
          </p:cNvPicPr>
          <p:nvPr/>
        </p:nvPicPr>
        <p:blipFill>
          <a:blip r:embed="rId2"/>
          <a:stretch>
            <a:fillRect/>
          </a:stretch>
        </p:blipFill>
        <p:spPr>
          <a:xfrm>
            <a:off x="0" y="1690255"/>
            <a:ext cx="8219046" cy="5099163"/>
          </a:xfrm>
          <a:prstGeom prst="rect">
            <a:avLst/>
          </a:prstGeom>
        </p:spPr>
      </p:pic>
    </p:spTree>
    <p:extLst>
      <p:ext uri="{BB962C8B-B14F-4D97-AF65-F5344CB8AC3E}">
        <p14:creationId xmlns:p14="http://schemas.microsoft.com/office/powerpoint/2010/main" val="631463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circle(in)">
                                      <p:cBhvr>
                                        <p:cTn id="7" dur="20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circle(in)">
                                      <p:cBhvr>
                                        <p:cTn id="12" dur="20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nodeType="clickEffect">
                                  <p:stCondLst>
                                    <p:cond delay="0"/>
                                  </p:stCondLst>
                                  <p:childTnLst>
                                    <p:set>
                                      <p:cBhvr>
                                        <p:cTn id="16" dur="1" fill="hold">
                                          <p:stCondLst>
                                            <p:cond delay="0"/>
                                          </p:stCondLst>
                                        </p:cTn>
                                        <p:tgtEl>
                                          <p:spTgt spid="5">
                                            <p:txEl>
                                              <p:pRg st="0" end="0"/>
                                            </p:txEl>
                                          </p:spTgt>
                                        </p:tgtEl>
                                        <p:attrNameLst>
                                          <p:attrName>style.visibility</p:attrName>
                                        </p:attrNameLst>
                                      </p:cBhvr>
                                      <p:to>
                                        <p:strVal val="visible"/>
                                      </p:to>
                                    </p:set>
                                    <p:animEffect transition="in" filter="circle(in)">
                                      <p:cBhvr>
                                        <p:cTn id="17" dur="20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矩形 35"/>
          <p:cNvSpPr/>
          <p:nvPr/>
        </p:nvSpPr>
        <p:spPr>
          <a:xfrm>
            <a:off x="0" y="491788"/>
            <a:ext cx="621680" cy="3693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Arial" panose="020B0604020202020204" pitchFamily="34" charset="0"/>
              <a:ea typeface="微软雅黑" panose="020B0503020204020204" pitchFamily="34" charset="-122"/>
              <a:sym typeface="Arial" panose="020B0604020202020204" pitchFamily="34" charset="0"/>
            </a:endParaRPr>
          </a:p>
        </p:txBody>
      </p:sp>
      <p:sp>
        <p:nvSpPr>
          <p:cNvPr id="37" name="矩形 36"/>
          <p:cNvSpPr/>
          <p:nvPr/>
        </p:nvSpPr>
        <p:spPr>
          <a:xfrm>
            <a:off x="892356" y="255983"/>
            <a:ext cx="2646878" cy="830997"/>
          </a:xfrm>
          <a:prstGeom prst="rect">
            <a:avLst/>
          </a:prstGeom>
        </p:spPr>
        <p:txBody>
          <a:bodyPr wrap="none">
            <a:spAutoFit/>
          </a:bodyPr>
          <a:lstStyle/>
          <a:p>
            <a:pPr lvl="0" algn="l">
              <a:buClrTx/>
              <a:buSzTx/>
              <a:buFontTx/>
            </a:pPr>
            <a:r>
              <a:rPr lang="zh-CN" altLang="en-US" sz="4800" b="1" dirty="0">
                <a:latin typeface="Arial" panose="020B0604020202020204" pitchFamily="34" charset="0"/>
                <a:ea typeface="微软雅黑" panose="020B0503020204020204" pitchFamily="34" charset="-122"/>
                <a:sym typeface="Arial" panose="020B0604020202020204" pitchFamily="34" charset="0"/>
              </a:rPr>
              <a:t>作品介绍</a:t>
            </a:r>
            <a:endParaRPr lang="en-US" altLang="zh-CN" sz="4800" b="1" dirty="0">
              <a:latin typeface="Arial" panose="020B0604020202020204" pitchFamily="34" charset="0"/>
              <a:ea typeface="微软雅黑" panose="020B0503020204020204" pitchFamily="34" charset="-122"/>
              <a:sym typeface="Arial" panose="020B0604020202020204" pitchFamily="34" charset="0"/>
            </a:endParaRPr>
          </a:p>
        </p:txBody>
      </p:sp>
      <p:sp>
        <p:nvSpPr>
          <p:cNvPr id="7" name="圆角矩形 6"/>
          <p:cNvSpPr/>
          <p:nvPr/>
        </p:nvSpPr>
        <p:spPr>
          <a:xfrm>
            <a:off x="4164979" y="491788"/>
            <a:ext cx="2492995" cy="480878"/>
          </a:xfrm>
          <a:prstGeom prst="roundRect">
            <a:avLst>
              <a:gd name="adj" fmla="val 50000"/>
            </a:avLst>
          </a:prstGeom>
          <a:solidFill>
            <a:srgbClr val="D25656"/>
          </a:solidFill>
          <a:ln w="12700" cap="flat" cmpd="sng" algn="ctr">
            <a:noFill/>
            <a:prstDash val="solid"/>
          </a:ln>
          <a:effectLst/>
        </p:spPr>
        <p:txBody>
          <a:bodyPr rtlCol="0" anchor="ctr"/>
          <a:lstStyle/>
          <a:p>
            <a:pPr lvl="0" algn="ctr"/>
            <a:r>
              <a:rPr lang="zh-CN" altLang="en-US" sz="2800" kern="0" dirty="0">
                <a:solidFill>
                  <a:schemeClr val="bg1"/>
                </a:solidFill>
                <a:cs typeface="+mn-ea"/>
                <a:sym typeface="+mn-lt"/>
              </a:rPr>
              <a:t>历史展示馆</a:t>
            </a:r>
            <a:endParaRPr lang="zh-CN" altLang="en-US" sz="2800" b="1" kern="0" spc="400" dirty="0">
              <a:solidFill>
                <a:schemeClr val="bg1"/>
              </a:solidFill>
              <a:cs typeface="+mn-ea"/>
              <a:sym typeface="+mn-lt"/>
            </a:endParaRPr>
          </a:p>
        </p:txBody>
      </p:sp>
      <p:sp>
        <p:nvSpPr>
          <p:cNvPr id="2" name="文本框 1"/>
          <p:cNvSpPr txBox="1"/>
          <p:nvPr/>
        </p:nvSpPr>
        <p:spPr>
          <a:xfrm>
            <a:off x="8772525" y="1611272"/>
            <a:ext cx="2409825" cy="646331"/>
          </a:xfrm>
          <a:prstGeom prst="rect">
            <a:avLst/>
          </a:prstGeom>
          <a:noFill/>
        </p:spPr>
        <p:txBody>
          <a:bodyPr wrap="square" rtlCol="0">
            <a:spAutoFit/>
          </a:bodyPr>
          <a:lstStyle/>
          <a:p>
            <a:r>
              <a:rPr lang="zh-CN" altLang="en-US" dirty="0"/>
              <a:t>一五到十三五的折线图显示进步</a:t>
            </a:r>
          </a:p>
        </p:txBody>
      </p:sp>
      <p:sp>
        <p:nvSpPr>
          <p:cNvPr id="5" name="文本框 4"/>
          <p:cNvSpPr txBox="1"/>
          <p:nvPr/>
        </p:nvSpPr>
        <p:spPr>
          <a:xfrm>
            <a:off x="8772525" y="3114675"/>
            <a:ext cx="2173642" cy="2031325"/>
          </a:xfrm>
          <a:prstGeom prst="rect">
            <a:avLst/>
          </a:prstGeom>
          <a:noFill/>
        </p:spPr>
        <p:txBody>
          <a:bodyPr wrap="square" rtlCol="0">
            <a:spAutoFit/>
          </a:bodyPr>
          <a:lstStyle/>
          <a:p>
            <a:r>
              <a:rPr lang="zh-CN" altLang="en-US" dirty="0"/>
              <a:t>右边的泡泡内显示的就是当前的五年计划内</a:t>
            </a:r>
            <a:endParaRPr lang="en-US" altLang="zh-CN" dirty="0"/>
          </a:p>
          <a:p>
            <a:r>
              <a:rPr lang="zh-CN" altLang="en-US" dirty="0"/>
              <a:t>最显著的成就</a:t>
            </a:r>
            <a:endParaRPr lang="en-US" altLang="zh-CN" dirty="0"/>
          </a:p>
          <a:p>
            <a:r>
              <a:rPr lang="zh-CN" altLang="en-US" dirty="0"/>
              <a:t>点击泡泡可以查看更多</a:t>
            </a:r>
            <a:endParaRPr lang="en-US" altLang="zh-CN" dirty="0"/>
          </a:p>
          <a:p>
            <a:endParaRPr lang="zh-CN" altLang="en-US" dirty="0"/>
          </a:p>
        </p:txBody>
      </p:sp>
      <p:pic>
        <p:nvPicPr>
          <p:cNvPr id="6" name="图片 5"/>
          <p:cNvPicPr>
            <a:picLocks noChangeAspect="1"/>
          </p:cNvPicPr>
          <p:nvPr/>
        </p:nvPicPr>
        <p:blipFill>
          <a:blip r:embed="rId2"/>
          <a:stretch>
            <a:fillRect/>
          </a:stretch>
        </p:blipFill>
        <p:spPr>
          <a:xfrm>
            <a:off x="0" y="1644188"/>
            <a:ext cx="8279789" cy="4972298"/>
          </a:xfrm>
          <a:prstGeom prst="rect">
            <a:avLst/>
          </a:prstGeom>
        </p:spPr>
      </p:pic>
      <p:cxnSp>
        <p:nvCxnSpPr>
          <p:cNvPr id="10" name="直接箭头连接符 9"/>
          <p:cNvCxnSpPr/>
          <p:nvPr/>
        </p:nvCxnSpPr>
        <p:spPr>
          <a:xfrm flipH="1" flipV="1">
            <a:off x="7085446" y="3458536"/>
            <a:ext cx="1569026" cy="1343602"/>
          </a:xfrm>
          <a:prstGeom prst="straightConnector1">
            <a:avLst/>
          </a:prstGeom>
          <a:ln w="79375">
            <a:tailEnd type="triangle"/>
          </a:ln>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786127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heel(1)">
                                      <p:cBhvr>
                                        <p:cTn id="7" dur="20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heel(1)">
                                      <p:cBhvr>
                                        <p:cTn id="12" dur="20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heel(1)">
                                      <p:cBhvr>
                                        <p:cTn id="17" dur="20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randombar(horizontal)">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 grpId="0"/>
      <p:bldP spid="5" grpId="0"/>
    </p:bldLst>
  </p:timing>
</p:sld>
</file>

<file path=ppt/theme/theme1.xml><?xml version="1.0" encoding="utf-8"?>
<a:theme xmlns:a="http://schemas.openxmlformats.org/drawingml/2006/main" name="Office 主题">
  <a:themeElements>
    <a:clrScheme name="自定义 43">
      <a:dk1>
        <a:sysClr val="windowText" lastClr="000000"/>
      </a:dk1>
      <a:lt1>
        <a:sysClr val="window" lastClr="FFFFFF"/>
      </a:lt1>
      <a:dk2>
        <a:srgbClr val="44546A"/>
      </a:dk2>
      <a:lt2>
        <a:srgbClr val="E7E6E6"/>
      </a:lt2>
      <a:accent1>
        <a:srgbClr val="394754"/>
      </a:accent1>
      <a:accent2>
        <a:srgbClr val="00939F"/>
      </a:accent2>
      <a:accent3>
        <a:srgbClr val="F6AA26"/>
      </a:accent3>
      <a:accent4>
        <a:srgbClr val="EA552B"/>
      </a:accent4>
      <a:accent5>
        <a:srgbClr val="956134"/>
      </a:accent5>
      <a:accent6>
        <a:srgbClr val="394754"/>
      </a:accent6>
      <a:hlink>
        <a:srgbClr val="00939F"/>
      </a:hlink>
      <a:folHlink>
        <a:srgbClr val="F6AA26"/>
      </a:folHlink>
    </a:clrScheme>
    <a:fontScheme name="Temp">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295</TotalTime>
  <Words>1182</Words>
  <Application>Microsoft Office PowerPoint</Application>
  <PresentationFormat>宽屏</PresentationFormat>
  <Paragraphs>135</Paragraphs>
  <Slides>34</Slides>
  <Notes>0</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34</vt:i4>
      </vt:variant>
    </vt:vector>
  </HeadingPairs>
  <TitlesOfParts>
    <vt:vector size="42" baseType="lpstr">
      <vt:lpstr>黑体</vt:lpstr>
      <vt:lpstr>微软雅黑</vt:lpstr>
      <vt:lpstr>Arial</vt:lpstr>
      <vt:lpstr>Arial</vt:lpstr>
      <vt:lpstr>Calibri</vt:lpstr>
      <vt:lpstr>Impact</vt:lpstr>
      <vt:lpstr>Times New Roman</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china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夏至未至</dc:creator>
  <cp:lastModifiedBy>陈葳亘</cp:lastModifiedBy>
  <cp:revision>62</cp:revision>
  <dcterms:created xsi:type="dcterms:W3CDTF">2020-09-16T04:04:00Z</dcterms:created>
  <dcterms:modified xsi:type="dcterms:W3CDTF">2022-04-21T02:53:51Z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2052-11.1.0.11294</vt:lpwstr>
  </property>
  <property fmtid="{D5CDD505-2E9C-101B-9397-08002B2CF9AE}" pid="3" name="KSOTemplateUUID">
    <vt:lpwstr>v1.0_mb_bHje6W8AdiG1BPgJW/xq1Q==</vt:lpwstr>
  </property>
  <property fmtid="{D5CDD505-2E9C-101B-9397-08002B2CF9AE}" pid="4" name="ICV">
    <vt:lpwstr>F0D3B5B1261B447AB61CA7D1CCE3F64A</vt:lpwstr>
  </property>
</Properties>
</file>